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906000" cy="6858000" type="A4"/>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F9E7FF"/>
    <a:srgbClr val="F4D5FF"/>
    <a:srgbClr val="008000"/>
    <a:srgbClr val="070737"/>
    <a:srgbClr val="0A0A4E"/>
    <a:srgbClr val="001D58"/>
    <a:srgbClr val="00133A"/>
    <a:srgbClr val="B3D0EB"/>
    <a:srgbClr val="FFE5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1181" y="110"/>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sk-SK" smtClean="0"/>
              <a:t>Upravte štýly predlohy textu</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Kliknutím upravte štýl predlohy podnadpisov</a:t>
            </a:r>
            <a:endParaRPr lang="en-US" dirty="0"/>
          </a:p>
        </p:txBody>
      </p:sp>
      <p:sp>
        <p:nvSpPr>
          <p:cNvPr id="4" name="Date Placeholder 3"/>
          <p:cNvSpPr>
            <a:spLocks noGrp="1"/>
          </p:cNvSpPr>
          <p:nvPr>
            <p:ph type="dt" sz="half" idx="10"/>
          </p:nvPr>
        </p:nvSpPr>
        <p:spPr/>
        <p:txBody>
          <a:bodyPr/>
          <a:lstStyle/>
          <a:p>
            <a:fld id="{57CD4B72-F252-42E9-9C52-E194484E1914}" type="datetimeFigureOut">
              <a:rPr lang="sk-SK" smtClean="0"/>
              <a:t>12. 12. 2022</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4207294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57CD4B72-F252-42E9-9C52-E194484E1914}" type="datetimeFigureOut">
              <a:rPr lang="sk-SK" smtClean="0"/>
              <a:t>12. 12. 2022</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57941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sk-SK" smtClean="0"/>
              <a:t>Upravte štýly predlohy textu</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57CD4B72-F252-42E9-9C52-E194484E1914}" type="datetimeFigureOut">
              <a:rPr lang="sk-SK" smtClean="0"/>
              <a:t>12. 12. 2022</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2930906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idx="1"/>
          </p:nvPr>
        </p:nvSpPr>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57CD4B72-F252-42E9-9C52-E194484E1914}" type="datetimeFigureOut">
              <a:rPr lang="sk-SK" smtClean="0"/>
              <a:t>12. 12. 2022</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2016799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sk-SK" smtClean="0"/>
              <a:t>Upravte štýly predlohy textu</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Upraviť štýly predlohy textu</a:t>
            </a:r>
          </a:p>
        </p:txBody>
      </p:sp>
      <p:sp>
        <p:nvSpPr>
          <p:cNvPr id="4" name="Date Placeholder 3"/>
          <p:cNvSpPr>
            <a:spLocks noGrp="1"/>
          </p:cNvSpPr>
          <p:nvPr>
            <p:ph type="dt" sz="half" idx="10"/>
          </p:nvPr>
        </p:nvSpPr>
        <p:spPr/>
        <p:txBody>
          <a:bodyPr/>
          <a:lstStyle/>
          <a:p>
            <a:fld id="{57CD4B72-F252-42E9-9C52-E194484E1914}" type="datetimeFigureOut">
              <a:rPr lang="sk-SK" smtClean="0"/>
              <a:t>12. 12. 2022</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45516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Date Placeholder 4"/>
          <p:cNvSpPr>
            <a:spLocks noGrp="1"/>
          </p:cNvSpPr>
          <p:nvPr>
            <p:ph type="dt" sz="half" idx="10"/>
          </p:nvPr>
        </p:nvSpPr>
        <p:spPr/>
        <p:txBody>
          <a:bodyPr/>
          <a:lstStyle/>
          <a:p>
            <a:fld id="{57CD4B72-F252-42E9-9C52-E194484E1914}" type="datetimeFigureOut">
              <a:rPr lang="sk-SK" smtClean="0"/>
              <a:t>12. 12. 2022</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3806798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sk-SK" smtClean="0"/>
              <a:t>Upravte štýly predlohy textu</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4" name="Content Placeholder 3"/>
          <p:cNvSpPr>
            <a:spLocks noGrp="1"/>
          </p:cNvSpPr>
          <p:nvPr>
            <p:ph sz="half" idx="2"/>
          </p:nvPr>
        </p:nvSpPr>
        <p:spPr>
          <a:xfrm>
            <a:off x="682329" y="2505075"/>
            <a:ext cx="4190702"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6" name="Content Placeholder 5"/>
          <p:cNvSpPr>
            <a:spLocks noGrp="1"/>
          </p:cNvSpPr>
          <p:nvPr>
            <p:ph sz="quarter" idx="4"/>
          </p:nvPr>
        </p:nvSpPr>
        <p:spPr>
          <a:xfrm>
            <a:off x="5014913" y="2505075"/>
            <a:ext cx="4211340"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7" name="Date Placeholder 6"/>
          <p:cNvSpPr>
            <a:spLocks noGrp="1"/>
          </p:cNvSpPr>
          <p:nvPr>
            <p:ph type="dt" sz="half" idx="10"/>
          </p:nvPr>
        </p:nvSpPr>
        <p:spPr/>
        <p:txBody>
          <a:bodyPr/>
          <a:lstStyle/>
          <a:p>
            <a:fld id="{57CD4B72-F252-42E9-9C52-E194484E1914}" type="datetimeFigureOut">
              <a:rPr lang="sk-SK" smtClean="0"/>
              <a:t>12. 12. 2022</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298186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Date Placeholder 2"/>
          <p:cNvSpPr>
            <a:spLocks noGrp="1"/>
          </p:cNvSpPr>
          <p:nvPr>
            <p:ph type="dt" sz="half" idx="10"/>
          </p:nvPr>
        </p:nvSpPr>
        <p:spPr/>
        <p:txBody>
          <a:bodyPr/>
          <a:lstStyle/>
          <a:p>
            <a:fld id="{57CD4B72-F252-42E9-9C52-E194484E1914}" type="datetimeFigureOut">
              <a:rPr lang="sk-SK" smtClean="0"/>
              <a:t>12. 12. 2022</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4051233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CD4B72-F252-42E9-9C52-E194484E1914}" type="datetimeFigureOut">
              <a:rPr lang="sk-SK" smtClean="0"/>
              <a:t>12. 12. 2022</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2701473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57CD4B72-F252-42E9-9C52-E194484E1914}" type="datetimeFigureOut">
              <a:rPr lang="sk-SK" smtClean="0"/>
              <a:t>12. 12. 2022</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606303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57CD4B72-F252-42E9-9C52-E194484E1914}" type="datetimeFigureOut">
              <a:rPr lang="sk-SK" smtClean="0"/>
              <a:t>12. 12. 2022</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42621E2C-402F-4E93-8BB8-2F91324ECB71}" type="slidenum">
              <a:rPr lang="sk-SK" smtClean="0"/>
              <a:t>‹#›</a:t>
            </a:fld>
            <a:endParaRPr lang="sk-SK"/>
          </a:p>
        </p:txBody>
      </p:sp>
    </p:spTree>
    <p:extLst>
      <p:ext uri="{BB962C8B-B14F-4D97-AF65-F5344CB8AC3E}">
        <p14:creationId xmlns:p14="http://schemas.microsoft.com/office/powerpoint/2010/main" val="3767249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sk-SK" smtClean="0"/>
              <a:t>Upravte štýly predlohy textu</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CD4B72-F252-42E9-9C52-E194484E1914}" type="datetimeFigureOut">
              <a:rPr lang="sk-SK" smtClean="0"/>
              <a:t>12. 12. 2022</a:t>
            </a:fld>
            <a:endParaRPr lang="sk-SK"/>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621E2C-402F-4E93-8BB8-2F91324ECB71}" type="slidenum">
              <a:rPr lang="sk-SK" smtClean="0"/>
              <a:t>‹#›</a:t>
            </a:fld>
            <a:endParaRPr lang="sk-SK"/>
          </a:p>
        </p:txBody>
      </p:sp>
    </p:spTree>
    <p:extLst>
      <p:ext uri="{BB962C8B-B14F-4D97-AF65-F5344CB8AC3E}">
        <p14:creationId xmlns:p14="http://schemas.microsoft.com/office/powerpoint/2010/main" val="2262133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5" Type="http://schemas.microsoft.com/office/2007/relationships/hdphoto" Target="../media/hdphoto5.wdp"/><Relationship Id="rId10" Type="http://schemas.openxmlformats.org/officeDocument/2006/relationships/image" Target="../media/image11.png"/><Relationship Id="rId4" Type="http://schemas.openxmlformats.org/officeDocument/2006/relationships/image" Target="../media/image8.png"/><Relationship Id="rId9" Type="http://schemas.microsoft.com/office/2007/relationships/hdphoto" Target="../media/hdphoto7.wdp"/></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p:cNvPicPr>
            <a:picLocks noChangeAspect="1"/>
          </p:cNvPicPr>
          <p:nvPr/>
        </p:nvPicPr>
        <p:blipFill rotWithShape="1">
          <a:blip r:embed="rId2"/>
          <a:srcRect l="14999" t="2334" r="8715" b="-1572"/>
          <a:stretch/>
        </p:blipFill>
        <p:spPr>
          <a:xfrm rot="11582727">
            <a:off x="5373507" y="1110850"/>
            <a:ext cx="4319367" cy="4214210"/>
          </a:xfrm>
          <a:prstGeom prst="ellipse">
            <a:avLst/>
          </a:prstGeom>
          <a:ln>
            <a:solidFill>
              <a:srgbClr val="0070C0"/>
            </a:solidFill>
          </a:ln>
          <a:effectLst>
            <a:glow rad="88900">
              <a:schemeClr val="accent1">
                <a:alpha val="16000"/>
              </a:schemeClr>
            </a:glow>
            <a:softEdge rad="127000"/>
          </a:effectLst>
        </p:spPr>
      </p:pic>
      <p:sp>
        <p:nvSpPr>
          <p:cNvPr id="5" name="BlokTextu 4"/>
          <p:cNvSpPr txBox="1"/>
          <p:nvPr/>
        </p:nvSpPr>
        <p:spPr>
          <a:xfrm>
            <a:off x="6418312" y="6228177"/>
            <a:ext cx="2530713" cy="400110"/>
          </a:xfrm>
          <a:prstGeom prst="rect">
            <a:avLst/>
          </a:prstGeom>
          <a:noFill/>
        </p:spPr>
        <p:txBody>
          <a:bodyPr wrap="square" rtlCol="0">
            <a:spAutoFit/>
          </a:bodyPr>
          <a:lstStyle/>
          <a:p>
            <a:r>
              <a:rPr lang="sk-SK" sz="2000" dirty="0">
                <a:solidFill>
                  <a:schemeClr val="accent1">
                    <a:lumMod val="50000"/>
                  </a:schemeClr>
                </a:solidFill>
              </a:rPr>
              <a:t>školský rok 2022-2023</a:t>
            </a:r>
          </a:p>
        </p:txBody>
      </p:sp>
      <p:sp>
        <p:nvSpPr>
          <p:cNvPr id="6" name="Obdĺžnik 5"/>
          <p:cNvSpPr/>
          <p:nvPr/>
        </p:nvSpPr>
        <p:spPr>
          <a:xfrm>
            <a:off x="4431231" y="772779"/>
            <a:ext cx="6203918" cy="1595956"/>
          </a:xfrm>
          <a:prstGeom prst="rect">
            <a:avLst/>
          </a:prstGeom>
          <a:noFill/>
        </p:spPr>
        <p:txBody>
          <a:bodyPr spcFirstLastPara="1" wrap="none" lIns="91440" tIns="45721" rIns="91440" bIns="45721" numCol="1">
            <a:prstTxWarp prst="textArchUp">
              <a:avLst/>
            </a:prstTxWarp>
            <a:spAutoFit/>
          </a:bodyPr>
          <a:lstStyle/>
          <a:p>
            <a:pPr algn="ctr"/>
            <a:r>
              <a:rPr lang="sk-SK" sz="3600" b="1" dirty="0">
                <a:ln w="0"/>
                <a:solidFill>
                  <a:schemeClr val="accent1">
                    <a:lumMod val="75000"/>
                  </a:schemeClr>
                </a:solidFill>
                <a:effectLst>
                  <a:outerShdw blurRad="38100" dist="19050" dir="2700000" algn="tl" rotWithShape="0">
                    <a:schemeClr val="dk1">
                      <a:alpha val="40000"/>
                    </a:schemeClr>
                  </a:outerShdw>
                </a:effectLst>
                <a:latin typeface="Arial Nova Cond Light" panose="020B0306020202020204" pitchFamily="34" charset="0"/>
              </a:rPr>
              <a:t>KOMENSKÉHO KAMARÁT</a:t>
            </a:r>
          </a:p>
        </p:txBody>
      </p:sp>
      <p:sp>
        <p:nvSpPr>
          <p:cNvPr id="7" name="Obdĺžnik 6"/>
          <p:cNvSpPr/>
          <p:nvPr/>
        </p:nvSpPr>
        <p:spPr>
          <a:xfrm>
            <a:off x="5037339" y="4819002"/>
            <a:ext cx="5061707" cy="923330"/>
          </a:xfrm>
          <a:prstGeom prst="rect">
            <a:avLst/>
          </a:prstGeom>
          <a:noFill/>
        </p:spPr>
        <p:txBody>
          <a:bodyPr spcFirstLastPara="1" wrap="none" lIns="91440" tIns="45721" rIns="91440" bIns="45721" numCol="1">
            <a:prstTxWarp prst="textArchDown">
              <a:avLst/>
            </a:prstTxWarp>
            <a:spAutoFit/>
          </a:bodyPr>
          <a:lstStyle/>
          <a:p>
            <a:pPr algn="ctr"/>
            <a:r>
              <a:rPr lang="sk-SK" sz="3200" dirty="0">
                <a:ln w="0"/>
                <a:solidFill>
                  <a:schemeClr val="accent1">
                    <a:lumMod val="75000"/>
                  </a:schemeClr>
                </a:solidFill>
                <a:effectLst>
                  <a:outerShdw blurRad="38100" dist="19050" dir="2700000" algn="tl" rotWithShape="0">
                    <a:schemeClr val="dk1">
                      <a:alpha val="40000"/>
                    </a:schemeClr>
                  </a:outerShdw>
                </a:effectLst>
                <a:latin typeface="Arial Nova Cond" panose="020B0506020202020204" pitchFamily="34" charset="0"/>
              </a:rPr>
              <a:t>vianočné vydanie</a:t>
            </a:r>
          </a:p>
        </p:txBody>
      </p:sp>
      <p:pic>
        <p:nvPicPr>
          <p:cNvPr id="9" name="Obrázok 8"/>
          <p:cNvPicPr>
            <a:picLocks noChangeAspect="1"/>
          </p:cNvPicPr>
          <p:nvPr/>
        </p:nvPicPr>
        <p:blipFill rotWithShape="1">
          <a:blip r:embed="rId3"/>
          <a:srcRect l="17575" r="16794"/>
          <a:stretch/>
        </p:blipFill>
        <p:spPr>
          <a:xfrm>
            <a:off x="291185" y="248140"/>
            <a:ext cx="4370833" cy="3947019"/>
          </a:xfrm>
          <a:prstGeom prst="rect">
            <a:avLst/>
          </a:prstGeom>
        </p:spPr>
      </p:pic>
      <p:sp>
        <p:nvSpPr>
          <p:cNvPr id="10" name="BlokTextu 9"/>
          <p:cNvSpPr txBox="1"/>
          <p:nvPr/>
        </p:nvSpPr>
        <p:spPr>
          <a:xfrm>
            <a:off x="320040" y="4280845"/>
            <a:ext cx="4425696" cy="1200329"/>
          </a:xfrm>
          <a:prstGeom prst="rect">
            <a:avLst/>
          </a:prstGeom>
          <a:noFill/>
          <a:ln>
            <a:solidFill>
              <a:srgbClr val="C00000"/>
            </a:solidFill>
          </a:ln>
        </p:spPr>
        <p:txBody>
          <a:bodyPr wrap="square" rtlCol="0">
            <a:spAutoFit/>
          </a:bodyPr>
          <a:lstStyle/>
          <a:p>
            <a:pPr>
              <a:spcBef>
                <a:spcPct val="0"/>
              </a:spcBef>
            </a:pPr>
            <a:r>
              <a:rPr lang="sk-SK" altLang="sk-SK" sz="1200" b="1" dirty="0">
                <a:solidFill>
                  <a:srgbClr val="C00000"/>
                </a:solidFill>
                <a:latin typeface="Times New Roman" panose="02020603050405020304" pitchFamily="18" charset="0"/>
              </a:rPr>
              <a:t>Komenského </a:t>
            </a:r>
            <a:r>
              <a:rPr lang="sk-SK" altLang="sk-SK" sz="1200" b="1" dirty="0" smtClean="0">
                <a:solidFill>
                  <a:srgbClr val="C00000"/>
                </a:solidFill>
                <a:latin typeface="Times New Roman" panose="02020603050405020304" pitchFamily="18" charset="0"/>
              </a:rPr>
              <a:t>kamarát - </a:t>
            </a:r>
            <a:r>
              <a:rPr lang="sk-SK" altLang="sk-SK" sz="1200" dirty="0">
                <a:solidFill>
                  <a:srgbClr val="C00000"/>
                </a:solidFill>
                <a:latin typeface="Times New Roman" panose="02020603050405020304" pitchFamily="18" charset="0"/>
              </a:rPr>
              <a:t>č</a:t>
            </a:r>
            <a:r>
              <a:rPr lang="sk-SK" altLang="sk-SK" sz="1200" dirty="0" smtClean="0">
                <a:solidFill>
                  <a:srgbClr val="C00000"/>
                </a:solidFill>
                <a:latin typeface="Times New Roman" panose="02020603050405020304" pitchFamily="18" charset="0"/>
              </a:rPr>
              <a:t>asopis </a:t>
            </a:r>
            <a:r>
              <a:rPr lang="sk-SK" altLang="sk-SK" sz="1200" dirty="0">
                <a:solidFill>
                  <a:srgbClr val="C00000"/>
                </a:solidFill>
                <a:latin typeface="Times New Roman" panose="02020603050405020304" pitchFamily="18" charset="0"/>
              </a:rPr>
              <a:t>pre voľný čas a oddych</a:t>
            </a:r>
          </a:p>
          <a:p>
            <a:pPr>
              <a:spcBef>
                <a:spcPct val="0"/>
              </a:spcBef>
            </a:pPr>
            <a:r>
              <a:rPr lang="sk-SK" altLang="sk-SK" sz="1200" dirty="0">
                <a:solidFill>
                  <a:srgbClr val="C00000"/>
                </a:solidFill>
                <a:latin typeface="Times New Roman" panose="02020603050405020304" pitchFamily="18" charset="0"/>
              </a:rPr>
              <a:t>Vydáva ZŠ Komenského 135/6 , Medzilaborce</a:t>
            </a:r>
          </a:p>
          <a:p>
            <a:pPr>
              <a:spcBef>
                <a:spcPct val="0"/>
              </a:spcBef>
            </a:pPr>
            <a:r>
              <a:rPr lang="sk-SK" altLang="sk-SK" sz="1200" dirty="0">
                <a:solidFill>
                  <a:srgbClr val="C00000"/>
                </a:solidFill>
                <a:latin typeface="Times New Roman" panose="02020603050405020304" pitchFamily="18" charset="0"/>
              </a:rPr>
              <a:t>Vychádza s periodicitou 2-krát ročne od roku 1995</a:t>
            </a:r>
          </a:p>
          <a:p>
            <a:pPr>
              <a:spcBef>
                <a:spcPct val="0"/>
              </a:spcBef>
            </a:pPr>
            <a:r>
              <a:rPr lang="sk-SK" altLang="sk-SK" sz="1200" dirty="0">
                <a:solidFill>
                  <a:srgbClr val="C00000"/>
                </a:solidFill>
                <a:latin typeface="Times New Roman" panose="02020603050405020304" pitchFamily="18" charset="0"/>
              </a:rPr>
              <a:t>Redakčná rada : </a:t>
            </a:r>
            <a:r>
              <a:rPr lang="sk-SK" altLang="sk-SK" sz="1200" dirty="0" err="1" smtClean="0">
                <a:solidFill>
                  <a:srgbClr val="C00000"/>
                </a:solidFill>
                <a:latin typeface="Times New Roman" panose="02020603050405020304" pitchFamily="18" charset="0"/>
              </a:rPr>
              <a:t>Z.Černegová</a:t>
            </a:r>
            <a:r>
              <a:rPr lang="sk-SK" altLang="sk-SK" sz="1200" dirty="0" smtClean="0">
                <a:solidFill>
                  <a:srgbClr val="C00000"/>
                </a:solidFill>
                <a:latin typeface="Times New Roman" panose="02020603050405020304" pitchFamily="18" charset="0"/>
              </a:rPr>
              <a:t>, N. Suchá, N</a:t>
            </a:r>
            <a:r>
              <a:rPr lang="sk-SK" altLang="sk-SK" sz="1200" dirty="0" smtClean="0">
                <a:solidFill>
                  <a:srgbClr val="C00000"/>
                </a:solidFill>
                <a:latin typeface="Times New Roman" panose="02020603050405020304" pitchFamily="18" charset="0"/>
              </a:rPr>
              <a:t>. </a:t>
            </a:r>
            <a:r>
              <a:rPr lang="sk-SK" altLang="sk-SK" sz="1200" dirty="0" err="1" smtClean="0">
                <a:solidFill>
                  <a:srgbClr val="C00000"/>
                </a:solidFill>
                <a:latin typeface="Times New Roman" panose="02020603050405020304" pitchFamily="18" charset="0"/>
              </a:rPr>
              <a:t>Židziková</a:t>
            </a:r>
            <a:r>
              <a:rPr lang="sk-SK" altLang="sk-SK" sz="1200" dirty="0" smtClean="0">
                <a:solidFill>
                  <a:srgbClr val="C00000"/>
                </a:solidFill>
                <a:latin typeface="Times New Roman" panose="02020603050405020304" pitchFamily="18" charset="0"/>
              </a:rPr>
              <a:t>, D. </a:t>
            </a:r>
            <a:r>
              <a:rPr lang="sk-SK" altLang="sk-SK" sz="1200" dirty="0" err="1" smtClean="0">
                <a:solidFill>
                  <a:srgbClr val="C00000"/>
                </a:solidFill>
                <a:latin typeface="Times New Roman" panose="02020603050405020304" pitchFamily="18" charset="0"/>
              </a:rPr>
              <a:t>Jusková</a:t>
            </a:r>
            <a:r>
              <a:rPr lang="sk-SK" altLang="sk-SK" sz="1200" dirty="0" smtClean="0">
                <a:solidFill>
                  <a:srgbClr val="C00000"/>
                </a:solidFill>
                <a:latin typeface="Times New Roman" panose="02020603050405020304" pitchFamily="18" charset="0"/>
              </a:rPr>
              <a:t>,</a:t>
            </a:r>
            <a:r>
              <a:rPr lang="sk-SK" altLang="sk-SK" sz="1200" dirty="0">
                <a:solidFill>
                  <a:srgbClr val="C00000"/>
                </a:solidFill>
                <a:latin typeface="Times New Roman" panose="02020603050405020304" pitchFamily="18" charset="0"/>
              </a:rPr>
              <a:t> </a:t>
            </a:r>
            <a:r>
              <a:rPr lang="sk-SK" altLang="sk-SK" sz="1200" dirty="0" smtClean="0">
                <a:solidFill>
                  <a:srgbClr val="C00000"/>
                </a:solidFill>
                <a:latin typeface="Times New Roman" panose="02020603050405020304" pitchFamily="18" charset="0"/>
              </a:rPr>
              <a:t>     N</a:t>
            </a:r>
            <a:r>
              <a:rPr lang="sk-SK" altLang="sk-SK" sz="1200" dirty="0">
                <a:solidFill>
                  <a:srgbClr val="C00000"/>
                </a:solidFill>
                <a:latin typeface="Times New Roman" panose="02020603050405020304" pitchFamily="18" charset="0"/>
              </a:rPr>
              <a:t>. </a:t>
            </a:r>
            <a:r>
              <a:rPr lang="sk-SK" altLang="sk-SK" sz="1200" dirty="0" err="1" smtClean="0">
                <a:solidFill>
                  <a:srgbClr val="C00000"/>
                </a:solidFill>
                <a:latin typeface="Times New Roman" panose="02020603050405020304" pitchFamily="18" charset="0"/>
              </a:rPr>
              <a:t>Haburčaková</a:t>
            </a:r>
            <a:r>
              <a:rPr lang="sk-SK" altLang="sk-SK" sz="1200" dirty="0" smtClean="0">
                <a:solidFill>
                  <a:srgbClr val="C00000"/>
                </a:solidFill>
                <a:latin typeface="Times New Roman" panose="02020603050405020304" pitchFamily="18" charset="0"/>
              </a:rPr>
              <a:t>, PhDr</a:t>
            </a:r>
            <a:r>
              <a:rPr lang="sk-SK" altLang="sk-SK" sz="1200" dirty="0">
                <a:solidFill>
                  <a:srgbClr val="C00000"/>
                </a:solidFill>
                <a:latin typeface="Times New Roman" panose="02020603050405020304" pitchFamily="18" charset="0"/>
              </a:rPr>
              <a:t>. N. </a:t>
            </a:r>
            <a:r>
              <a:rPr lang="sk-SK" altLang="sk-SK" sz="1200" dirty="0" err="1" smtClean="0">
                <a:solidFill>
                  <a:srgbClr val="C00000"/>
                </a:solidFill>
                <a:latin typeface="Times New Roman" panose="02020603050405020304" pitchFamily="18" charset="0"/>
              </a:rPr>
              <a:t>Hriseňková</a:t>
            </a:r>
            <a:endParaRPr lang="sk-SK" altLang="sk-SK" sz="1200" dirty="0">
              <a:solidFill>
                <a:srgbClr val="C00000"/>
              </a:solidFill>
              <a:latin typeface="Times New Roman" panose="02020603050405020304" pitchFamily="18" charset="0"/>
            </a:endParaRPr>
          </a:p>
          <a:p>
            <a:pPr>
              <a:spcBef>
                <a:spcPct val="0"/>
              </a:spcBef>
            </a:pPr>
            <a:r>
              <a:rPr lang="sk-SK" altLang="sk-SK" sz="1200" dirty="0" smtClean="0">
                <a:solidFill>
                  <a:srgbClr val="C00000"/>
                </a:solidFill>
                <a:latin typeface="Times New Roman" panose="02020603050405020304" pitchFamily="18" charset="0"/>
              </a:rPr>
              <a:t>Zdroje</a:t>
            </a:r>
            <a:r>
              <a:rPr lang="sk-SK" altLang="sk-SK" sz="1200" dirty="0">
                <a:solidFill>
                  <a:srgbClr val="C00000"/>
                </a:solidFill>
                <a:latin typeface="Times New Roman" panose="02020603050405020304" pitchFamily="18" charset="0"/>
              </a:rPr>
              <a:t>: príspevky žiakov, redakčnej rady a internet</a:t>
            </a:r>
          </a:p>
        </p:txBody>
      </p:sp>
      <p:sp>
        <p:nvSpPr>
          <p:cNvPr id="2" name="Obdĺžnik 1"/>
          <p:cNvSpPr/>
          <p:nvPr/>
        </p:nvSpPr>
        <p:spPr>
          <a:xfrm>
            <a:off x="63594" y="5742382"/>
            <a:ext cx="4826017" cy="600164"/>
          </a:xfrm>
          <a:prstGeom prst="rect">
            <a:avLst/>
          </a:prstGeom>
        </p:spPr>
        <p:txBody>
          <a:bodyPr wrap="square">
            <a:spAutoFit/>
          </a:bodyPr>
          <a:lstStyle/>
          <a:p>
            <a:pPr algn="just">
              <a:defRPr/>
            </a:pPr>
            <a:r>
              <a:rPr lang="sk-SK" sz="1100" dirty="0">
                <a:cs typeface="Arial" pitchFamily="34" charset="0"/>
              </a:rPr>
              <a:t>Milí čitatelia, želáme vám, aby ste prežili vianočné sviatky v zdraví a šťastí</a:t>
            </a:r>
            <a:r>
              <a:rPr lang="sk-SK" sz="1100" dirty="0" smtClean="0">
                <a:cs typeface="Arial" pitchFamily="34" charset="0"/>
              </a:rPr>
              <a:t>, </a:t>
            </a:r>
            <a:r>
              <a:rPr lang="sk-SK" sz="1100" dirty="0">
                <a:cs typeface="Arial" pitchFamily="34" charset="0"/>
              </a:rPr>
              <a:t>v kruhu </a:t>
            </a:r>
            <a:r>
              <a:rPr lang="sk-SK" sz="1100" dirty="0" smtClean="0">
                <a:cs typeface="Arial" pitchFamily="34" charset="0"/>
              </a:rPr>
              <a:t>rodiny a </a:t>
            </a:r>
            <a:r>
              <a:rPr lang="sk-SK" sz="1100" dirty="0">
                <a:cs typeface="Arial" pitchFamily="34" charset="0"/>
              </a:rPr>
              <a:t>dobrých priateľov. Nech sa krása a múdrosť vianočného posolstva udomácni vo vašich srdciach.</a:t>
            </a:r>
          </a:p>
        </p:txBody>
      </p:sp>
      <p:sp>
        <p:nvSpPr>
          <p:cNvPr id="3" name="Obdĺžnik 2"/>
          <p:cNvSpPr/>
          <p:nvPr/>
        </p:nvSpPr>
        <p:spPr>
          <a:xfrm>
            <a:off x="1090023" y="6428232"/>
            <a:ext cx="3324243" cy="276999"/>
          </a:xfrm>
          <a:prstGeom prst="rect">
            <a:avLst/>
          </a:prstGeom>
        </p:spPr>
        <p:txBody>
          <a:bodyPr wrap="none">
            <a:spAutoFit/>
          </a:bodyPr>
          <a:lstStyle/>
          <a:p>
            <a:pPr>
              <a:spcBef>
                <a:spcPct val="0"/>
              </a:spcBef>
            </a:pPr>
            <a:r>
              <a:rPr lang="pt-BR" altLang="sk-SK" sz="1200" dirty="0"/>
              <a:t>Šťastné </a:t>
            </a:r>
            <a:r>
              <a:rPr lang="sk-SK" altLang="sk-SK" sz="1200" dirty="0"/>
              <a:t> </a:t>
            </a:r>
            <a:r>
              <a:rPr lang="pt-BR" altLang="sk-SK" sz="1200" dirty="0"/>
              <a:t>a </a:t>
            </a:r>
            <a:r>
              <a:rPr lang="sk-SK" altLang="sk-SK" sz="1200" dirty="0"/>
              <a:t> </a:t>
            </a:r>
            <a:r>
              <a:rPr lang="pt-BR" altLang="sk-SK" sz="1200" dirty="0"/>
              <a:t>veselé  </a:t>
            </a:r>
            <a:r>
              <a:rPr lang="sk-SK" altLang="sk-SK" sz="1200" dirty="0" smtClean="0"/>
              <a:t>Vianoce </a:t>
            </a:r>
            <a:r>
              <a:rPr lang="pt-BR" altLang="sk-SK" sz="1200" dirty="0" smtClean="0"/>
              <a:t>praje  </a:t>
            </a:r>
            <a:r>
              <a:rPr lang="pt-BR" altLang="sk-SK" sz="1200" dirty="0"/>
              <a:t>redakčná </a:t>
            </a:r>
            <a:r>
              <a:rPr lang="sk-SK" altLang="sk-SK" sz="1200" dirty="0"/>
              <a:t> </a:t>
            </a:r>
            <a:r>
              <a:rPr lang="pt-BR" altLang="sk-SK" sz="1200" dirty="0"/>
              <a:t>rada  ! </a:t>
            </a:r>
          </a:p>
        </p:txBody>
      </p:sp>
    </p:spTree>
    <p:extLst>
      <p:ext uri="{BB962C8B-B14F-4D97-AF65-F5344CB8AC3E}">
        <p14:creationId xmlns:p14="http://schemas.microsoft.com/office/powerpoint/2010/main" val="19131040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324612" y="3721166"/>
            <a:ext cx="4261104" cy="2492990"/>
          </a:xfrm>
          <a:prstGeom prst="rect">
            <a:avLst/>
          </a:prstGeom>
          <a:noFill/>
        </p:spPr>
        <p:txBody>
          <a:bodyPr wrap="square" rtlCol="0">
            <a:spAutoFit/>
          </a:bodyPr>
          <a:lstStyle/>
          <a:p>
            <a:r>
              <a:rPr lang="sk-SK" sz="1200" b="1" smtClean="0"/>
              <a:t>Obsah:</a:t>
            </a:r>
          </a:p>
          <a:p>
            <a:r>
              <a:rPr lang="sk-SK" sz="1200" smtClean="0"/>
              <a:t>Príhovor......................................................str.2</a:t>
            </a:r>
          </a:p>
          <a:p>
            <a:r>
              <a:rPr lang="sk-SK" sz="1200" smtClean="0"/>
              <a:t>Najkrajšie sviatky v roku.............................str.3</a:t>
            </a:r>
          </a:p>
          <a:p>
            <a:r>
              <a:rPr lang="sk-SK" sz="1200" smtClean="0"/>
              <a:t>Vlastná tvorba ...........................................str. 4 – 5</a:t>
            </a:r>
          </a:p>
          <a:p>
            <a:r>
              <a:rPr lang="sk-SK" sz="1200" smtClean="0"/>
              <a:t>Anketa........................................................str.6</a:t>
            </a:r>
          </a:p>
          <a:p>
            <a:r>
              <a:rPr lang="sk-SK" sz="1200" smtClean="0"/>
              <a:t>Vianočné zvyky na Slovensku....................str.7</a:t>
            </a:r>
          </a:p>
          <a:p>
            <a:r>
              <a:rPr lang="sk-SK" sz="1200" smtClean="0"/>
              <a:t>Na návšteve u pána učiteľa Iľaša...............str.8-9</a:t>
            </a:r>
          </a:p>
          <a:p>
            <a:r>
              <a:rPr lang="sk-SK" sz="1200" smtClean="0"/>
              <a:t>Vianočné recepty – špeciál........................str.10</a:t>
            </a:r>
          </a:p>
          <a:p>
            <a:r>
              <a:rPr lang="sk-SK" sz="1200" smtClean="0"/>
              <a:t>Zo života našej školy..................................str.11</a:t>
            </a:r>
          </a:p>
          <a:p>
            <a:r>
              <a:rPr lang="sk-SK" sz="1200" smtClean="0"/>
              <a:t>Koľko rečí vieš, toľkokrát si človekom.......str.12</a:t>
            </a:r>
          </a:p>
          <a:p>
            <a:r>
              <a:rPr lang="sk-SK" sz="1200" smtClean="0"/>
              <a:t>Chémia vianočných vôní............................str.13</a:t>
            </a:r>
          </a:p>
          <a:p>
            <a:r>
              <a:rPr lang="sk-SK" sz="1200" smtClean="0"/>
              <a:t>Pre bystré hlavičky.....................................str.14</a:t>
            </a:r>
          </a:p>
          <a:p>
            <a:r>
              <a:rPr lang="sk-SK" sz="1200" smtClean="0"/>
              <a:t>Vtipy .........................................................str.15</a:t>
            </a:r>
            <a:endParaRPr lang="sk-SK" sz="1200" dirty="0"/>
          </a:p>
        </p:txBody>
      </p:sp>
      <p:sp>
        <p:nvSpPr>
          <p:cNvPr id="3" name="BlokTextu 2"/>
          <p:cNvSpPr txBox="1"/>
          <p:nvPr/>
        </p:nvSpPr>
        <p:spPr>
          <a:xfrm>
            <a:off x="2695956" y="96866"/>
            <a:ext cx="448057" cy="246349"/>
          </a:xfrm>
          <a:prstGeom prst="rect">
            <a:avLst/>
          </a:prstGeom>
          <a:noFill/>
        </p:spPr>
        <p:txBody>
          <a:bodyPr wrap="square" rtlCol="0">
            <a:spAutoFit/>
          </a:bodyPr>
          <a:lstStyle/>
          <a:p>
            <a:r>
              <a:rPr lang="sk-SK" sz="1001" dirty="0"/>
              <a:t>- 2 -</a:t>
            </a:r>
          </a:p>
        </p:txBody>
      </p:sp>
      <p:sp>
        <p:nvSpPr>
          <p:cNvPr id="4" name="BlokTextu 3"/>
          <p:cNvSpPr txBox="1"/>
          <p:nvPr/>
        </p:nvSpPr>
        <p:spPr>
          <a:xfrm>
            <a:off x="7013448" y="74860"/>
            <a:ext cx="521209" cy="246349"/>
          </a:xfrm>
          <a:prstGeom prst="rect">
            <a:avLst/>
          </a:prstGeom>
          <a:noFill/>
        </p:spPr>
        <p:txBody>
          <a:bodyPr wrap="square" rtlCol="0">
            <a:spAutoFit/>
          </a:bodyPr>
          <a:lstStyle/>
          <a:p>
            <a:r>
              <a:rPr lang="sk-SK" sz="1001" dirty="0"/>
              <a:t>- 15 -</a:t>
            </a:r>
          </a:p>
        </p:txBody>
      </p:sp>
      <p:sp>
        <p:nvSpPr>
          <p:cNvPr id="5" name="Obdĺžnik 4"/>
          <p:cNvSpPr/>
          <p:nvPr/>
        </p:nvSpPr>
        <p:spPr>
          <a:xfrm>
            <a:off x="118872" y="482181"/>
            <a:ext cx="4672584" cy="2970044"/>
          </a:xfrm>
          <a:prstGeom prst="rect">
            <a:avLst/>
          </a:prstGeom>
          <a:solidFill>
            <a:srgbClr val="FFE5E5"/>
          </a:solidFill>
        </p:spPr>
        <p:txBody>
          <a:bodyPr wrap="square">
            <a:spAutoFit/>
          </a:bodyPr>
          <a:lstStyle/>
          <a:p>
            <a:pPr algn="just"/>
            <a:r>
              <a:rPr lang="sk-SK" sz="1100" dirty="0">
                <a:cs typeface="Arial" panose="020B0604020202020204" pitchFamily="34" charset="0"/>
              </a:rPr>
              <a:t>Milí kamaráti!</a:t>
            </a:r>
          </a:p>
          <a:p>
            <a:pPr algn="just"/>
            <a:endParaRPr lang="sk-SK" sz="1100" dirty="0">
              <a:cs typeface="Arial" panose="020B0604020202020204" pitchFamily="34" charset="0"/>
            </a:endParaRPr>
          </a:p>
          <a:p>
            <a:pPr algn="just"/>
            <a:r>
              <a:rPr lang="sk-SK" altLang="sk-SK" sz="1100" dirty="0">
                <a:solidFill>
                  <a:prstClr val="black"/>
                </a:solidFill>
                <a:ea typeface="Tahoma" panose="020B0604030504040204" pitchFamily="34" charset="0"/>
                <a:cs typeface="Arial" panose="020B0604020202020204" pitchFamily="34" charset="0"/>
              </a:rPr>
              <a:t>H</a:t>
            </a:r>
            <a:r>
              <a:rPr lang="sk-SK" altLang="sk-SK" sz="1100" dirty="0" smtClean="0">
                <a:solidFill>
                  <a:prstClr val="black"/>
                </a:solidFill>
                <a:ea typeface="Tahoma" panose="020B0604030504040204" pitchFamily="34" charset="0"/>
                <a:cs typeface="Arial" panose="020B0604020202020204" pitchFamily="34" charset="0"/>
              </a:rPr>
              <a:t>lásime </a:t>
            </a:r>
            <a:r>
              <a:rPr lang="sk-SK" altLang="sk-SK" sz="1100" dirty="0">
                <a:solidFill>
                  <a:prstClr val="black"/>
                </a:solidFill>
                <a:ea typeface="Tahoma" panose="020B0604030504040204" pitchFamily="34" charset="0"/>
                <a:cs typeface="Arial" panose="020B0604020202020204" pitchFamily="34" charset="0"/>
              </a:rPr>
              <a:t>sa s novým číslom školského časopisu Komenského kamarát, ktorý sa bude  uchádzať o vašu priazeň aj  v tomto školskom roku. V našej redakčnej rade sa momentálne dejú personálne zmeny. Dochádza ku „generačnej výmene“ –  deviataci už zaúčajú do tajov novinárčenia mladších žiakov. V takejto staro-novej zostave sme pripravili aj toto vydanie. Monitorujeme  najzaujímavejšie školské akcie a udalosti, nájdete tu aj články zamerané na  blížiace sa  najkrajšie sviatky v roku - Vianoce.  Nezabudli sme ani na typické rubriky, takže si budete môcť prečítať rôzne zaujímavosti, anketu, rozhovory, recepty, vtipy a samozrejme v ňom nebude chýbať niečo pre chytré hlavy a ako bonus aj </a:t>
            </a:r>
            <a:r>
              <a:rPr lang="sk-SK" altLang="sk-SK" sz="1100" dirty="0" smtClean="0">
                <a:solidFill>
                  <a:prstClr val="black"/>
                </a:solidFill>
                <a:ea typeface="Tahoma" panose="020B0604030504040204" pitchFamily="34" charset="0"/>
                <a:cs typeface="Arial" panose="020B0604020202020204" pitchFamily="34" charset="0"/>
              </a:rPr>
              <a:t>súťaž. Priestor </a:t>
            </a:r>
            <a:r>
              <a:rPr lang="sk-SK" altLang="sk-SK" sz="1100" dirty="0">
                <a:solidFill>
                  <a:prstClr val="black"/>
                </a:solidFill>
                <a:ea typeface="Tahoma" panose="020B0604030504040204" pitchFamily="34" charset="0"/>
                <a:cs typeface="Arial" panose="020B0604020202020204" pitchFamily="34" charset="0"/>
              </a:rPr>
              <a:t>dostanú práce z kategórie vlastná tvorba. Jedným z našich vianočných želaní je aj to, aby sa vám časopis KK páčil. Dúfame, že budete naďalej našimi dobrými a vernými čitateľmi a že sa budete tešiť na ďalšie čísla Komenského kamaráta.</a:t>
            </a:r>
          </a:p>
          <a:p>
            <a:pPr algn="just"/>
            <a:endParaRPr lang="sk-SK" altLang="sk-SK" sz="1100" dirty="0">
              <a:solidFill>
                <a:prstClr val="black"/>
              </a:solidFill>
              <a:ea typeface="Tahoma" panose="020B0604030504040204" pitchFamily="34" charset="0"/>
              <a:cs typeface="Arial" panose="020B0604020202020204" pitchFamily="34" charset="0"/>
            </a:endParaRPr>
          </a:p>
          <a:p>
            <a:pPr algn="just"/>
            <a:r>
              <a:rPr lang="sk-SK" sz="1100" dirty="0">
                <a:cs typeface="Arial" panose="020B0604020202020204" pitchFamily="34" charset="0"/>
              </a:rPr>
              <a:t>                                                                   Vaša redakčná rada</a:t>
            </a:r>
          </a:p>
        </p:txBody>
      </p:sp>
      <p:sp>
        <p:nvSpPr>
          <p:cNvPr id="6" name="BlokTextu 5"/>
          <p:cNvSpPr txBox="1"/>
          <p:nvPr/>
        </p:nvSpPr>
        <p:spPr>
          <a:xfrm>
            <a:off x="451104" y="6483097"/>
            <a:ext cx="3703321" cy="246349"/>
          </a:xfrm>
          <a:prstGeom prst="rect">
            <a:avLst/>
          </a:prstGeom>
          <a:noFill/>
        </p:spPr>
        <p:txBody>
          <a:bodyPr wrap="square" rtlCol="0">
            <a:spAutoFit/>
          </a:bodyPr>
          <a:lstStyle/>
          <a:p>
            <a:r>
              <a:rPr lang="sk-SK" sz="1001" i="1" dirty="0"/>
              <a:t>Titulný obrázok - Snehuliak. Autor: Dominik Komenský, 5.B</a:t>
            </a:r>
          </a:p>
        </p:txBody>
      </p:sp>
      <p:sp>
        <p:nvSpPr>
          <p:cNvPr id="7" name="Obdĺžnik 6"/>
          <p:cNvSpPr/>
          <p:nvPr/>
        </p:nvSpPr>
        <p:spPr>
          <a:xfrm>
            <a:off x="5162550" y="674424"/>
            <a:ext cx="2589276" cy="938719"/>
          </a:xfrm>
          <a:prstGeom prst="rect">
            <a:avLst/>
          </a:prstGeom>
        </p:spPr>
        <p:txBody>
          <a:bodyPr wrap="square">
            <a:spAutoFit/>
          </a:bodyPr>
          <a:lstStyle/>
          <a:p>
            <a:r>
              <a:rPr lang="sk-SK" sz="1100" dirty="0"/>
              <a:t>Štyri etapy života muža:</a:t>
            </a:r>
          </a:p>
          <a:p>
            <a:pPr marL="278606" indent="-278606">
              <a:buAutoNum type="arabicPeriod"/>
            </a:pPr>
            <a:r>
              <a:rPr lang="sk-SK" sz="1100" dirty="0"/>
              <a:t>Veríš na Mikuláša</a:t>
            </a:r>
          </a:p>
          <a:p>
            <a:pPr marL="278606" indent="-278606">
              <a:buAutoNum type="arabicPeriod"/>
            </a:pPr>
            <a:r>
              <a:rPr lang="sk-SK" sz="1100" dirty="0"/>
              <a:t>Neveríš na Mikuláša</a:t>
            </a:r>
          </a:p>
          <a:p>
            <a:pPr marL="278606" indent="-278606">
              <a:buAutoNum type="arabicPeriod"/>
            </a:pPr>
            <a:r>
              <a:rPr lang="sk-SK" sz="1100" dirty="0"/>
              <a:t>Robíš Mikuláša</a:t>
            </a:r>
          </a:p>
          <a:p>
            <a:pPr marL="278606" indent="-278606">
              <a:buAutoNum type="arabicPeriod"/>
            </a:pPr>
            <a:r>
              <a:rPr lang="sk-SK" sz="1100" dirty="0"/>
              <a:t>Vyzeráš ako Mikuláš</a:t>
            </a:r>
          </a:p>
        </p:txBody>
      </p:sp>
      <p:sp>
        <p:nvSpPr>
          <p:cNvPr id="9" name="Obdĺžnik 8"/>
          <p:cNvSpPr/>
          <p:nvPr/>
        </p:nvSpPr>
        <p:spPr>
          <a:xfrm>
            <a:off x="5093208" y="1709325"/>
            <a:ext cx="4812792" cy="769441"/>
          </a:xfrm>
          <a:prstGeom prst="rect">
            <a:avLst/>
          </a:prstGeom>
        </p:spPr>
        <p:txBody>
          <a:bodyPr wrap="square">
            <a:spAutoFit/>
          </a:bodyPr>
          <a:lstStyle/>
          <a:p>
            <a:r>
              <a:rPr lang="sk-SK" sz="1100" dirty="0"/>
              <a:t>„Pán riaditeľ, môžete mi dať zajtra voľno?“ pýta sa v práci zamestnanec. „Manželka chce, aby som jej pomohol s vianočným upratovaním.“</a:t>
            </a:r>
          </a:p>
          <a:p>
            <a:r>
              <a:rPr lang="sk-SK" sz="1100" dirty="0"/>
              <a:t>„Z takého dôvodu vám predsa nebudem dávať voľno!“ rozčuľuje sa riaditeľ.</a:t>
            </a:r>
          </a:p>
          <a:p>
            <a:r>
              <a:rPr lang="sk-SK" sz="1100" dirty="0"/>
              <a:t>„Ďakujem,“ vydýchne si zamestnanec. „Vedel som, že je na vás spoľahnutie.“</a:t>
            </a:r>
          </a:p>
        </p:txBody>
      </p:sp>
      <p:sp>
        <p:nvSpPr>
          <p:cNvPr id="10" name="Obdĺžnik 9"/>
          <p:cNvSpPr/>
          <p:nvPr/>
        </p:nvSpPr>
        <p:spPr>
          <a:xfrm>
            <a:off x="5039868" y="2611051"/>
            <a:ext cx="4733544" cy="600164"/>
          </a:xfrm>
          <a:prstGeom prst="rect">
            <a:avLst/>
          </a:prstGeom>
        </p:spPr>
        <p:txBody>
          <a:bodyPr wrap="square">
            <a:spAutoFit/>
          </a:bodyPr>
          <a:lstStyle/>
          <a:p>
            <a:r>
              <a:rPr lang="sk-SK" sz="1100" dirty="0"/>
              <a:t>V televízii hovorili, že každý, kto vyrazí na cesty v tomto počasí, by mal mať so sebou reťaze, lopatu, deku, rozmrazovač, ťažné lano, baterku, hever a náhradné koleso. No, vyzeral som ráno v električke ako </a:t>
            </a:r>
            <a:r>
              <a:rPr lang="sk-SK" sz="1100" dirty="0" smtClean="0"/>
              <a:t>blbec...</a:t>
            </a:r>
            <a:endParaRPr lang="sk-SK" sz="1100" dirty="0"/>
          </a:p>
        </p:txBody>
      </p:sp>
      <p:sp>
        <p:nvSpPr>
          <p:cNvPr id="11" name="Obdĺžnik 10"/>
          <p:cNvSpPr/>
          <p:nvPr/>
        </p:nvSpPr>
        <p:spPr>
          <a:xfrm>
            <a:off x="5162550" y="6521361"/>
            <a:ext cx="3701795" cy="261610"/>
          </a:xfrm>
          <a:prstGeom prst="rect">
            <a:avLst/>
          </a:prstGeom>
        </p:spPr>
        <p:txBody>
          <a:bodyPr wrap="square">
            <a:spAutoFit/>
          </a:bodyPr>
          <a:lstStyle/>
          <a:p>
            <a:r>
              <a:rPr lang="sk-SK" sz="1100" dirty="0"/>
              <a:t>A na záver eskimácka múdrosť: Nikdy nejedz žltý sneh!!!</a:t>
            </a:r>
          </a:p>
        </p:txBody>
      </p:sp>
      <p:sp>
        <p:nvSpPr>
          <p:cNvPr id="12" name="Obdĺžnik 11"/>
          <p:cNvSpPr/>
          <p:nvPr/>
        </p:nvSpPr>
        <p:spPr>
          <a:xfrm>
            <a:off x="7013448" y="886181"/>
            <a:ext cx="2688336" cy="430887"/>
          </a:xfrm>
          <a:prstGeom prst="rect">
            <a:avLst/>
          </a:prstGeom>
        </p:spPr>
        <p:txBody>
          <a:bodyPr wrap="square">
            <a:spAutoFit/>
          </a:bodyPr>
          <a:lstStyle/>
          <a:p>
            <a:r>
              <a:rPr lang="sk-SK" sz="1100" dirty="0" smtClean="0"/>
              <a:t>- </a:t>
            </a:r>
            <a:r>
              <a:rPr lang="sk-SK" sz="1100" dirty="0" err="1" smtClean="0"/>
              <a:t>Mamiii</a:t>
            </a:r>
            <a:r>
              <a:rPr lang="sk-SK" sz="1100" dirty="0"/>
              <a:t>, ja by som chcela na Vianoce psa...</a:t>
            </a:r>
          </a:p>
          <a:p>
            <a:r>
              <a:rPr lang="sk-SK" sz="1100" b="1" dirty="0"/>
              <a:t>- </a:t>
            </a:r>
            <a:r>
              <a:rPr lang="sk-SK" sz="1100" dirty="0" smtClean="0"/>
              <a:t>Nevymýšľaj</a:t>
            </a:r>
            <a:r>
              <a:rPr lang="sk-SK" sz="1100" dirty="0"/>
              <a:t>! Bude kapor ako každý rok!</a:t>
            </a:r>
          </a:p>
        </p:txBody>
      </p:sp>
      <p:sp>
        <p:nvSpPr>
          <p:cNvPr id="13" name="Obdĺžnik 12"/>
          <p:cNvSpPr/>
          <p:nvPr/>
        </p:nvSpPr>
        <p:spPr>
          <a:xfrm>
            <a:off x="5070348" y="3339293"/>
            <a:ext cx="3995928" cy="954107"/>
          </a:xfrm>
          <a:prstGeom prst="rect">
            <a:avLst/>
          </a:prstGeom>
        </p:spPr>
        <p:txBody>
          <a:bodyPr wrap="square">
            <a:spAutoFit/>
          </a:bodyPr>
          <a:lstStyle/>
          <a:p>
            <a:r>
              <a:rPr lang="sk-SK" sz="1200" dirty="0" smtClean="0"/>
              <a:t>„</a:t>
            </a:r>
            <a:r>
              <a:rPr lang="sk-SK" sz="1100" dirty="0" smtClean="0"/>
              <a:t>Jožko</a:t>
            </a:r>
            <a:r>
              <a:rPr lang="sk-SK" sz="1100" dirty="0"/>
              <a:t>, čo si kúpil babke </a:t>
            </a:r>
          </a:p>
          <a:p>
            <a:r>
              <a:rPr lang="sk-SK" sz="1100" dirty="0"/>
              <a:t> pod stromček?“</a:t>
            </a:r>
          </a:p>
          <a:p>
            <a:r>
              <a:rPr lang="sk-SK" sz="1100" dirty="0"/>
              <a:t>„Futbalovú loptu.“ </a:t>
            </a:r>
          </a:p>
          <a:p>
            <a:r>
              <a:rPr lang="sk-SK" sz="1100" dirty="0"/>
              <a:t>„Futbalovú loptu? Ale veď babička predsa nehrá futbal.“</a:t>
            </a:r>
          </a:p>
          <a:p>
            <a:r>
              <a:rPr lang="sk-SK" sz="1100" dirty="0"/>
              <a:t>„Práve preto. Ona mi kúpila knižky.“</a:t>
            </a:r>
          </a:p>
        </p:txBody>
      </p:sp>
      <p:sp>
        <p:nvSpPr>
          <p:cNvPr id="14" name="Obdĺžnik 13"/>
          <p:cNvSpPr/>
          <p:nvPr/>
        </p:nvSpPr>
        <p:spPr>
          <a:xfrm>
            <a:off x="5058157" y="4459632"/>
            <a:ext cx="4608576" cy="769441"/>
          </a:xfrm>
          <a:prstGeom prst="rect">
            <a:avLst/>
          </a:prstGeom>
        </p:spPr>
        <p:txBody>
          <a:bodyPr wrap="square">
            <a:spAutoFit/>
          </a:bodyPr>
          <a:lstStyle/>
          <a:p>
            <a:r>
              <a:rPr lang="sk-SK" sz="1100" dirty="0"/>
              <a:t>Zákazníčka: „Chcela by som kúpiť mužovi na Vianoce peknú kravatu, ktorá by zvýraznila jeho oči."</a:t>
            </a:r>
            <a:br>
              <a:rPr lang="sk-SK" sz="1100" dirty="0"/>
            </a:br>
            <a:r>
              <a:rPr lang="sk-SK" sz="1100" dirty="0"/>
              <a:t>Predavačka: „Každá kravata zvýrazní chlapovi oči, len ju treba poriadne zatiahnuť."</a:t>
            </a:r>
          </a:p>
        </p:txBody>
      </p:sp>
      <p:sp>
        <p:nvSpPr>
          <p:cNvPr id="15" name="BlokTextu 14"/>
          <p:cNvSpPr txBox="1"/>
          <p:nvPr/>
        </p:nvSpPr>
        <p:spPr>
          <a:xfrm>
            <a:off x="6752082" y="403640"/>
            <a:ext cx="1755648" cy="307777"/>
          </a:xfrm>
          <a:prstGeom prst="rect">
            <a:avLst/>
          </a:prstGeom>
          <a:noFill/>
        </p:spPr>
        <p:txBody>
          <a:bodyPr wrap="square" rtlCol="0">
            <a:spAutoFit/>
          </a:bodyPr>
          <a:lstStyle/>
          <a:p>
            <a:r>
              <a:rPr lang="sk-SK" sz="1400" dirty="0" smtClean="0"/>
              <a:t>Zasmejte sa</a:t>
            </a:r>
            <a:endParaRPr lang="sk-SK" sz="1400" dirty="0"/>
          </a:p>
        </p:txBody>
      </p:sp>
      <p:sp>
        <p:nvSpPr>
          <p:cNvPr id="18" name="Obdĺžnik 17"/>
          <p:cNvSpPr/>
          <p:nvPr/>
        </p:nvSpPr>
        <p:spPr>
          <a:xfrm>
            <a:off x="5070348" y="5395305"/>
            <a:ext cx="4835652" cy="938719"/>
          </a:xfrm>
          <a:prstGeom prst="rect">
            <a:avLst/>
          </a:prstGeom>
        </p:spPr>
        <p:txBody>
          <a:bodyPr wrap="square">
            <a:spAutoFit/>
          </a:bodyPr>
          <a:lstStyle/>
          <a:p>
            <a:r>
              <a:rPr lang="sk-SK" sz="1100" dirty="0">
                <a:latin typeface="Calibri" panose="020F0502020204030204" pitchFamily="34" charset="0"/>
                <a:cs typeface="Calibri" panose="020F0502020204030204" pitchFamily="34" charset="0"/>
              </a:rPr>
              <a:t>Sudca: "Môžete mi vysvetliť, prečo ste sa počas noci vlámali päťkrát do rovnakého obchodného domu?"</a:t>
            </a:r>
          </a:p>
          <a:p>
            <a:r>
              <a:rPr lang="sk-SK" sz="1100" dirty="0">
                <a:latin typeface="Calibri" panose="020F0502020204030204" pitchFamily="34" charset="0"/>
                <a:cs typeface="Calibri" panose="020F0502020204030204" pitchFamily="34" charset="0"/>
              </a:rPr>
              <a:t>"To je jednoduché - chcel som dať manželke pod stromček šaty."</a:t>
            </a:r>
          </a:p>
          <a:p>
            <a:r>
              <a:rPr lang="sk-SK" sz="1100" dirty="0">
                <a:latin typeface="Calibri" panose="020F0502020204030204" pitchFamily="34" charset="0"/>
                <a:cs typeface="Calibri" panose="020F0502020204030204" pitchFamily="34" charset="0"/>
              </a:rPr>
              <a:t>"To chápem, a čo tie ostatné vlámania?"</a:t>
            </a:r>
          </a:p>
          <a:p>
            <a:r>
              <a:rPr lang="sk-SK" sz="1100" dirty="0">
                <a:latin typeface="Calibri" panose="020F0502020204030204" pitchFamily="34" charset="0"/>
                <a:cs typeface="Calibri" panose="020F0502020204030204" pitchFamily="34" charset="0"/>
              </a:rPr>
              <a:t>"To ma ich potom štyrikrát poslala vymeniť, pretože sa jej nikdy nepáčila látka!"</a:t>
            </a:r>
          </a:p>
        </p:txBody>
      </p:sp>
    </p:spTree>
    <p:extLst>
      <p:ext uri="{BB962C8B-B14F-4D97-AF65-F5344CB8AC3E}">
        <p14:creationId xmlns:p14="http://schemas.microsoft.com/office/powerpoint/2010/main" val="18709502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7086601" y="15154"/>
            <a:ext cx="457200" cy="246349"/>
          </a:xfrm>
          <a:prstGeom prst="rect">
            <a:avLst/>
          </a:prstGeom>
          <a:noFill/>
        </p:spPr>
        <p:txBody>
          <a:bodyPr wrap="square" rtlCol="0">
            <a:spAutoFit/>
          </a:bodyPr>
          <a:lstStyle/>
          <a:p>
            <a:r>
              <a:rPr lang="sk-SK" sz="1001" dirty="0"/>
              <a:t>- 3 -</a:t>
            </a:r>
          </a:p>
        </p:txBody>
      </p:sp>
      <p:sp>
        <p:nvSpPr>
          <p:cNvPr id="3" name="BlokTextu 2"/>
          <p:cNvSpPr txBox="1"/>
          <p:nvPr/>
        </p:nvSpPr>
        <p:spPr>
          <a:xfrm>
            <a:off x="2382940" y="52725"/>
            <a:ext cx="512064" cy="246349"/>
          </a:xfrm>
          <a:prstGeom prst="rect">
            <a:avLst/>
          </a:prstGeom>
          <a:noFill/>
        </p:spPr>
        <p:txBody>
          <a:bodyPr wrap="square" rtlCol="0">
            <a:spAutoFit/>
          </a:bodyPr>
          <a:lstStyle/>
          <a:p>
            <a:r>
              <a:rPr lang="sk-SK" sz="1001" dirty="0"/>
              <a:t>-14 -</a:t>
            </a:r>
          </a:p>
        </p:txBody>
      </p:sp>
      <p:sp>
        <p:nvSpPr>
          <p:cNvPr id="4" name="Obdĺžnik 3"/>
          <p:cNvSpPr/>
          <p:nvPr/>
        </p:nvSpPr>
        <p:spPr>
          <a:xfrm>
            <a:off x="5260086" y="773104"/>
            <a:ext cx="4567427" cy="5170646"/>
          </a:xfrm>
          <a:prstGeom prst="rect">
            <a:avLst/>
          </a:prstGeom>
          <a:ln>
            <a:solidFill>
              <a:srgbClr val="00B050"/>
            </a:solidFill>
          </a:ln>
        </p:spPr>
        <p:txBody>
          <a:bodyPr wrap="square">
            <a:spAutoFit/>
          </a:bodyPr>
          <a:lstStyle/>
          <a:p>
            <a:pPr algn="just">
              <a:spcBef>
                <a:spcPct val="0"/>
              </a:spcBef>
            </a:pPr>
            <a:endParaRPr lang="sk-SK" altLang="sk-SK" sz="1100" dirty="0">
              <a:latin typeface="Arial" panose="020B0604020202020204" pitchFamily="34" charset="0"/>
              <a:cs typeface="Arial" panose="020B0604020202020204" pitchFamily="34" charset="0"/>
            </a:endParaRPr>
          </a:p>
          <a:p>
            <a:pPr algn="just">
              <a:spcBef>
                <a:spcPct val="0"/>
              </a:spcBef>
            </a:pPr>
            <a:r>
              <a:rPr lang="sk-SK" altLang="sk-SK" sz="1100" dirty="0">
                <a:latin typeface="Arial" panose="020B0604020202020204" pitchFamily="34" charset="0"/>
                <a:cs typeface="Arial" panose="020B0604020202020204" pitchFamily="34" charset="0"/>
              </a:rPr>
              <a:t>Na Vianoce sa oslavuje narodenie Ježiša Krista, je to teda kresťanský sviatok, ale slávi sa aj v krajinách, kde kresťanstvo nie je prevládajúcim náboženstvom. Ide o druhý najdôležitejší rímskokatolícky sviatok hneď po Veľkonočnej nedeli, keď podľa viery Kristus vstal z mŕtvych.</a:t>
            </a:r>
          </a:p>
          <a:p>
            <a:pPr algn="just">
              <a:spcBef>
                <a:spcPct val="0"/>
              </a:spcBef>
            </a:pPr>
            <a:endParaRPr lang="sk-SK" altLang="sk-SK" sz="1100" dirty="0">
              <a:latin typeface="Arial" panose="020B0604020202020204" pitchFamily="34" charset="0"/>
              <a:cs typeface="Arial" panose="020B0604020202020204" pitchFamily="34" charset="0"/>
            </a:endParaRPr>
          </a:p>
          <a:p>
            <a:pPr algn="just">
              <a:spcBef>
                <a:spcPct val="0"/>
              </a:spcBef>
            </a:pPr>
            <a:r>
              <a:rPr lang="sk-SK" altLang="sk-SK" sz="1100" dirty="0">
                <a:latin typeface="Arial" panose="020B0604020202020204" pitchFamily="34" charset="0"/>
                <a:cs typeface="Arial" panose="020B0604020202020204" pitchFamily="34" charset="0"/>
              </a:rPr>
              <a:t>Vianoce sa často označujú ako sviatky lásky a pokoja. Tiež sa oslavujú ako rodinný sviatok. Väčšina ľudí má na Štedrý deň (24. decembra) voľno, nakoľko je to deň pracovného pokoja. Rovnako aj dva nasledujúce dni (Prvý sviatok vianočný, Druhý sviatok vianočný) sú štátnymi sviatkami. Na tento čas sa zvyknú rodiny zísť spolu a pri vianočnej atmosfére sa zbližovať.</a:t>
            </a:r>
          </a:p>
          <a:p>
            <a:pPr algn="just">
              <a:spcBef>
                <a:spcPct val="0"/>
              </a:spcBef>
            </a:pPr>
            <a:endParaRPr lang="sk-SK" altLang="sk-SK" sz="1100" dirty="0">
              <a:latin typeface="Arial" panose="020B0604020202020204" pitchFamily="34" charset="0"/>
              <a:cs typeface="Arial" panose="020B0604020202020204" pitchFamily="34" charset="0"/>
            </a:endParaRPr>
          </a:p>
          <a:p>
            <a:pPr algn="just">
              <a:spcBef>
                <a:spcPct val="0"/>
              </a:spcBef>
            </a:pPr>
            <a:r>
              <a:rPr lang="sk-SK" altLang="sk-SK" sz="1100" dirty="0">
                <a:latin typeface="Arial" panose="020B0604020202020204" pitchFamily="34" charset="0"/>
                <a:cs typeface="Arial" panose="020B0604020202020204" pitchFamily="34" charset="0"/>
              </a:rPr>
              <a:t>Príprava na Vianoce trvá dlho, predchádza im obdobie Adventu so svojimi štyrmi adventnými nedeľami. U detí, ktoré sa na Vianoce tešia asi najviac, býva predzvesťou prichádzajúceho sviatku sviatok svätého Mikuláša (6. decembra), keď podľa zvyku dostávajú sladkosti. Zvykom na Vianoce je sa vzájomne obdarovať.</a:t>
            </a:r>
          </a:p>
          <a:p>
            <a:pPr algn="just">
              <a:spcBef>
                <a:spcPct val="0"/>
              </a:spcBef>
            </a:pPr>
            <a:endParaRPr lang="sk-SK" altLang="sk-SK" sz="1100" dirty="0">
              <a:latin typeface="Arial" panose="020B0604020202020204" pitchFamily="34" charset="0"/>
              <a:cs typeface="Arial" panose="020B0604020202020204" pitchFamily="34" charset="0"/>
            </a:endParaRPr>
          </a:p>
          <a:p>
            <a:pPr algn="just">
              <a:spcBef>
                <a:spcPct val="0"/>
              </a:spcBef>
            </a:pPr>
            <a:r>
              <a:rPr lang="sk-SK" altLang="sk-SK" sz="1100" dirty="0">
                <a:latin typeface="Arial" panose="020B0604020202020204" pitchFamily="34" charset="0"/>
                <a:cs typeface="Arial" panose="020B0604020202020204" pitchFamily="34" charset="0"/>
              </a:rPr>
              <a:t>Na Slovensku zvykne Štedrý deň vyzerať približne takto. Cez deň prebieha pôst a rodina sa spoločne pripravuje na večer. Pečú sa medovníky a koláče a pripravuje slávnostná večera. Tá zvykne podľa tradície pozostávať z oblátok s medom, kapustnice, kapra (alebo inej ryby) a zemiakového šalátu. V niektorých regiónoch sa podáva hríbová omáčka a varené pirohy. Po večeri sa spievajú vianočné koledy a rozbaľujú darčeky. O polnoci z 24. na 25. sa zvykne slúžiť polnočná omša, na ktorú chodí pomerne mnoho ľudí. Na Prvý a Druhý sviatok vianočný sa zvykne navštevovať vzdialenejšia rodina.</a:t>
            </a:r>
          </a:p>
          <a:p>
            <a:pPr>
              <a:spcBef>
                <a:spcPct val="0"/>
              </a:spcBef>
            </a:pPr>
            <a:r>
              <a:rPr lang="sk-SK" altLang="sk-SK" sz="1100" dirty="0">
                <a:latin typeface="Arial" panose="020B0604020202020204" pitchFamily="34" charset="0"/>
                <a:cs typeface="Arial" panose="020B0604020202020204" pitchFamily="34" charset="0"/>
              </a:rPr>
              <a:t> </a:t>
            </a:r>
          </a:p>
        </p:txBody>
      </p:sp>
      <p:sp>
        <p:nvSpPr>
          <p:cNvPr id="5" name="Obdĺžnik 4"/>
          <p:cNvSpPr/>
          <p:nvPr/>
        </p:nvSpPr>
        <p:spPr>
          <a:xfrm>
            <a:off x="5890260" y="255424"/>
            <a:ext cx="3307081" cy="307905"/>
          </a:xfrm>
          <a:prstGeom prst="rect">
            <a:avLst/>
          </a:prstGeom>
        </p:spPr>
        <p:txBody>
          <a:bodyPr wrap="square">
            <a:spAutoFit/>
          </a:bodyPr>
          <a:lstStyle/>
          <a:p>
            <a:pPr>
              <a:spcBef>
                <a:spcPct val="0"/>
              </a:spcBef>
            </a:pPr>
            <a:r>
              <a:rPr lang="sk-SK" altLang="sk-SK" sz="1401" b="1" dirty="0">
                <a:solidFill>
                  <a:srgbClr val="008000"/>
                </a:solidFill>
                <a:latin typeface="Arimo" pitchFamily="34" charset="0"/>
              </a:rPr>
              <a:t>Najkrajšie sviatky v roku sa už blížia</a:t>
            </a:r>
          </a:p>
        </p:txBody>
      </p:sp>
      <p:pic>
        <p:nvPicPr>
          <p:cNvPr id="6"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6424" y="6039668"/>
            <a:ext cx="371475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Obrázok 12"/>
          <p:cNvPicPr>
            <a:picLocks noChangeAspect="1"/>
          </p:cNvPicPr>
          <p:nvPr/>
        </p:nvPicPr>
        <p:blipFill>
          <a:blip r:embed="rId3">
            <a:duotone>
              <a:prstClr val="black"/>
              <a:schemeClr val="accent6">
                <a:lumMod val="20000"/>
                <a:lumOff val="80000"/>
                <a:tint val="45000"/>
                <a:satMod val="400000"/>
              </a:schemeClr>
            </a:duotone>
            <a:extLst>
              <a:ext uri="{BEBA8EAE-BF5A-486C-A8C5-ECC9F3942E4B}">
                <a14:imgProps xmlns:a14="http://schemas.microsoft.com/office/drawing/2010/main">
                  <a14:imgLayer r:embed="rId4">
                    <a14:imgEffect>
                      <a14:colorTemperature colorTemp="1500"/>
                    </a14:imgEffect>
                    <a14:imgEffect>
                      <a14:saturation sat="79000"/>
                    </a14:imgEffect>
                  </a14:imgLayer>
                </a14:imgProps>
              </a:ext>
            </a:extLst>
          </a:blip>
          <a:stretch>
            <a:fillRect/>
          </a:stretch>
        </p:blipFill>
        <p:spPr>
          <a:xfrm>
            <a:off x="2506080" y="1389041"/>
            <a:ext cx="2267712" cy="2350874"/>
          </a:xfrm>
          <a:prstGeom prst="rect">
            <a:avLst/>
          </a:prstGeom>
        </p:spPr>
      </p:pic>
      <p:pic>
        <p:nvPicPr>
          <p:cNvPr id="10" name="Obrázok 9"/>
          <p:cNvPicPr>
            <a:picLocks noChangeAspect="1"/>
          </p:cNvPicPr>
          <p:nvPr/>
        </p:nvPicPr>
        <p:blipFill rotWithShape="1">
          <a:blip r:embed="rId5">
            <a:duotone>
              <a:prstClr val="black"/>
              <a:schemeClr val="accent1">
                <a:lumMod val="20000"/>
                <a:lumOff val="80000"/>
                <a:tint val="45000"/>
                <a:satMod val="400000"/>
              </a:schemeClr>
            </a:duotone>
            <a:extLst>
              <a:ext uri="{BEBA8EAE-BF5A-486C-A8C5-ECC9F3942E4B}">
                <a14:imgProps xmlns:a14="http://schemas.microsoft.com/office/drawing/2010/main">
                  <a14:imgLayer r:embed="rId6">
                    <a14:imgEffect>
                      <a14:colorTemperature colorTemp="1500"/>
                    </a14:imgEffect>
                    <a14:imgEffect>
                      <a14:saturation sat="69000"/>
                    </a14:imgEffect>
                  </a14:imgLayer>
                </a14:imgProps>
              </a:ext>
            </a:extLst>
          </a:blip>
          <a:srcRect b="732"/>
          <a:stretch/>
        </p:blipFill>
        <p:spPr>
          <a:xfrm>
            <a:off x="137564" y="1389041"/>
            <a:ext cx="2320098" cy="2350874"/>
          </a:xfrm>
          <a:prstGeom prst="rect">
            <a:avLst/>
          </a:prstGeom>
          <a:noFill/>
        </p:spPr>
      </p:pic>
      <p:cxnSp>
        <p:nvCxnSpPr>
          <p:cNvPr id="18" name="Rovná spojnica 17"/>
          <p:cNvCxnSpPr/>
          <p:nvPr/>
        </p:nvCxnSpPr>
        <p:spPr>
          <a:xfrm>
            <a:off x="2533512" y="3749791"/>
            <a:ext cx="2212848" cy="0"/>
          </a:xfrm>
          <a:prstGeom prst="line">
            <a:avLst/>
          </a:prstGeom>
          <a:ln w="19050"/>
        </p:spPr>
        <p:style>
          <a:lnRef idx="1">
            <a:schemeClr val="dk1"/>
          </a:lnRef>
          <a:fillRef idx="0">
            <a:schemeClr val="dk1"/>
          </a:fillRef>
          <a:effectRef idx="0">
            <a:schemeClr val="dk1"/>
          </a:effectRef>
          <a:fontRef idx="minor">
            <a:schemeClr val="tx1"/>
          </a:fontRef>
        </p:style>
      </p:cxnSp>
      <p:sp>
        <p:nvSpPr>
          <p:cNvPr id="7" name="BlokTextu 6"/>
          <p:cNvSpPr txBox="1"/>
          <p:nvPr/>
        </p:nvSpPr>
        <p:spPr>
          <a:xfrm>
            <a:off x="1694127" y="404406"/>
            <a:ext cx="1655065" cy="307905"/>
          </a:xfrm>
          <a:prstGeom prst="rect">
            <a:avLst/>
          </a:prstGeom>
          <a:solidFill>
            <a:schemeClr val="bg1"/>
          </a:solidFill>
          <a:ln w="19050">
            <a:solidFill>
              <a:srgbClr val="C00000"/>
            </a:solidFill>
          </a:ln>
        </p:spPr>
        <p:txBody>
          <a:bodyPr wrap="square" rtlCol="0">
            <a:spAutoFit/>
          </a:bodyPr>
          <a:lstStyle/>
          <a:p>
            <a:r>
              <a:rPr lang="sk-SK" sz="1401" dirty="0"/>
              <a:t>Pre bystré hlavičky</a:t>
            </a:r>
          </a:p>
        </p:txBody>
      </p:sp>
      <p:pic>
        <p:nvPicPr>
          <p:cNvPr id="8" name="Obrázok 7"/>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40000" contrast="20000"/>
                    </a14:imgEffect>
                  </a14:imgLayer>
                </a14:imgProps>
              </a:ext>
            </a:extLst>
          </a:blip>
          <a:srcRect t="15950" b="27800"/>
          <a:stretch/>
        </p:blipFill>
        <p:spPr>
          <a:xfrm>
            <a:off x="2422510" y="4174489"/>
            <a:ext cx="2410882" cy="2273495"/>
          </a:xfrm>
          <a:prstGeom prst="rect">
            <a:avLst/>
          </a:prstGeom>
        </p:spPr>
      </p:pic>
      <p:sp>
        <p:nvSpPr>
          <p:cNvPr id="9" name="BlokTextu 8"/>
          <p:cNvSpPr txBox="1"/>
          <p:nvPr/>
        </p:nvSpPr>
        <p:spPr>
          <a:xfrm>
            <a:off x="66759" y="4258114"/>
            <a:ext cx="2155380" cy="2462213"/>
          </a:xfrm>
          <a:prstGeom prst="rect">
            <a:avLst/>
          </a:prstGeom>
          <a:noFill/>
        </p:spPr>
        <p:txBody>
          <a:bodyPr wrap="square" rtlCol="0">
            <a:spAutoFit/>
          </a:bodyPr>
          <a:lstStyle/>
          <a:p>
            <a:pPr algn="just"/>
            <a:r>
              <a:rPr lang="sk-SK" sz="1100" dirty="0"/>
              <a:t>Pravdepodobnosť, že nájdete dve úplne identické  snehové vločky je vraj asi 0,00.....1 a pred tou jednotkou je viac ako 700 núl! Také výpočty od vás nechceme. Stačí, keď prídete na to, ktorý tvar vločky by mal byť v prázdnom políčku. Svoje odpovede napíšte na lístok a </a:t>
            </a:r>
            <a:r>
              <a:rPr lang="sk-SK" sz="1100" dirty="0" smtClean="0"/>
              <a:t>prineste do kabinetu jazykov na 2. poschodí. </a:t>
            </a:r>
            <a:r>
              <a:rPr lang="sk-SK" sz="1100" dirty="0"/>
              <a:t>Súťaž trvá do </a:t>
            </a:r>
            <a:r>
              <a:rPr lang="sk-SK" sz="1100" dirty="0" smtClean="0"/>
              <a:t>22.12.2022</a:t>
            </a:r>
            <a:r>
              <a:rPr lang="sk-SK" sz="1100" dirty="0"/>
              <a:t>.  Nezabudnite uviesť svoje meno, priezvisko a triedu. Vyžrebujeme a odmeníme </a:t>
            </a:r>
            <a:r>
              <a:rPr lang="sk-SK" sz="1100" dirty="0" smtClean="0"/>
              <a:t>troch </a:t>
            </a:r>
            <a:r>
              <a:rPr lang="sk-SK" sz="1100" dirty="0"/>
              <a:t>z vás.</a:t>
            </a:r>
          </a:p>
        </p:txBody>
      </p:sp>
      <p:sp>
        <p:nvSpPr>
          <p:cNvPr id="11" name="BlokTextu 10"/>
          <p:cNvSpPr txBox="1"/>
          <p:nvPr/>
        </p:nvSpPr>
        <p:spPr>
          <a:xfrm>
            <a:off x="1232762" y="3924807"/>
            <a:ext cx="887359" cy="307905"/>
          </a:xfrm>
          <a:prstGeom prst="rect">
            <a:avLst/>
          </a:prstGeom>
          <a:noFill/>
        </p:spPr>
        <p:txBody>
          <a:bodyPr wrap="none" rtlCol="0">
            <a:spAutoFit/>
          </a:bodyPr>
          <a:lstStyle/>
          <a:p>
            <a:r>
              <a:rPr lang="sk-SK" sz="1401" b="1" dirty="0"/>
              <a:t>Hlavolam</a:t>
            </a:r>
          </a:p>
        </p:txBody>
      </p:sp>
      <p:sp>
        <p:nvSpPr>
          <p:cNvPr id="12" name="BlokTextu 11"/>
          <p:cNvSpPr txBox="1"/>
          <p:nvPr/>
        </p:nvSpPr>
        <p:spPr>
          <a:xfrm>
            <a:off x="400311" y="921645"/>
            <a:ext cx="742516" cy="307905"/>
          </a:xfrm>
          <a:prstGeom prst="rect">
            <a:avLst/>
          </a:prstGeom>
          <a:noFill/>
        </p:spPr>
        <p:txBody>
          <a:bodyPr wrap="square" rtlCol="0">
            <a:spAutoFit/>
          </a:bodyPr>
          <a:lstStyle/>
          <a:p>
            <a:r>
              <a:rPr lang="sk-SK" sz="1401" b="1" dirty="0"/>
              <a:t>Sudoku</a:t>
            </a:r>
          </a:p>
        </p:txBody>
      </p:sp>
      <p:sp>
        <p:nvSpPr>
          <p:cNvPr id="17" name="BlokTextu 16"/>
          <p:cNvSpPr txBox="1"/>
          <p:nvPr/>
        </p:nvSpPr>
        <p:spPr>
          <a:xfrm>
            <a:off x="1570070" y="864388"/>
            <a:ext cx="2941602" cy="461665"/>
          </a:xfrm>
          <a:prstGeom prst="rect">
            <a:avLst/>
          </a:prstGeom>
          <a:solidFill>
            <a:schemeClr val="bg1"/>
          </a:solidFill>
        </p:spPr>
        <p:txBody>
          <a:bodyPr wrap="square" rtlCol="0">
            <a:spAutoFit/>
          </a:bodyPr>
          <a:lstStyle/>
          <a:p>
            <a:r>
              <a:rPr lang="sk-SK" sz="1200" dirty="0"/>
              <a:t>Modré  sudoku – ľahký stupeň náročnosti.</a:t>
            </a:r>
          </a:p>
          <a:p>
            <a:r>
              <a:rPr lang="sk-SK" sz="1200" dirty="0"/>
              <a:t>Zelené sudoku – stredný stupeň náročnosti.</a:t>
            </a:r>
          </a:p>
        </p:txBody>
      </p:sp>
      <p:sp>
        <p:nvSpPr>
          <p:cNvPr id="19" name="BlokTextu 18"/>
          <p:cNvSpPr txBox="1"/>
          <p:nvPr/>
        </p:nvSpPr>
        <p:spPr>
          <a:xfrm>
            <a:off x="2410370" y="5907074"/>
            <a:ext cx="809867" cy="504234"/>
          </a:xfrm>
          <a:prstGeom prst="rect">
            <a:avLst/>
          </a:prstGeom>
          <a:solidFill>
            <a:srgbClr val="070737"/>
          </a:solidFill>
        </p:spPr>
        <p:txBody>
          <a:bodyPr wrap="square" rtlCol="0">
            <a:spAutoFit/>
          </a:bodyPr>
          <a:lstStyle/>
          <a:p>
            <a:endParaRPr lang="sk-SK" sz="1801" dirty="0"/>
          </a:p>
        </p:txBody>
      </p:sp>
      <p:sp>
        <p:nvSpPr>
          <p:cNvPr id="20" name="BlokTextu 19"/>
          <p:cNvSpPr txBox="1"/>
          <p:nvPr/>
        </p:nvSpPr>
        <p:spPr>
          <a:xfrm>
            <a:off x="2594919" y="5851411"/>
            <a:ext cx="776524" cy="523220"/>
          </a:xfrm>
          <a:prstGeom prst="rect">
            <a:avLst/>
          </a:prstGeom>
          <a:noFill/>
        </p:spPr>
        <p:txBody>
          <a:bodyPr wrap="square" rtlCol="0">
            <a:spAutoFit/>
          </a:bodyPr>
          <a:lstStyle/>
          <a:p>
            <a:r>
              <a:rPr lang="sk-SK" sz="2800" b="1" dirty="0">
                <a:solidFill>
                  <a:schemeClr val="bg1"/>
                </a:solidFill>
              </a:rPr>
              <a:t>?</a:t>
            </a:r>
          </a:p>
        </p:txBody>
      </p:sp>
      <p:sp>
        <p:nvSpPr>
          <p:cNvPr id="14" name="BlokTextu 13"/>
          <p:cNvSpPr txBox="1"/>
          <p:nvPr/>
        </p:nvSpPr>
        <p:spPr>
          <a:xfrm>
            <a:off x="414953" y="3924807"/>
            <a:ext cx="713232" cy="307905"/>
          </a:xfrm>
          <a:prstGeom prst="rect">
            <a:avLst/>
          </a:prstGeom>
          <a:noFill/>
          <a:ln>
            <a:solidFill>
              <a:srgbClr val="C00000"/>
            </a:solidFill>
          </a:ln>
        </p:spPr>
        <p:txBody>
          <a:bodyPr wrap="square" rtlCol="0">
            <a:spAutoFit/>
          </a:bodyPr>
          <a:lstStyle/>
          <a:p>
            <a:r>
              <a:rPr lang="sk-SK" sz="1401" b="1" dirty="0">
                <a:solidFill>
                  <a:srgbClr val="C00000"/>
                </a:solidFill>
              </a:rPr>
              <a:t>SÚŤAŽ</a:t>
            </a:r>
          </a:p>
        </p:txBody>
      </p:sp>
    </p:spTree>
    <p:extLst>
      <p:ext uri="{BB962C8B-B14F-4D97-AF65-F5344CB8AC3E}">
        <p14:creationId xmlns:p14="http://schemas.microsoft.com/office/powerpoint/2010/main" val="29138672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ĺžnik 1"/>
          <p:cNvSpPr/>
          <p:nvPr/>
        </p:nvSpPr>
        <p:spPr>
          <a:xfrm>
            <a:off x="40682" y="1160909"/>
            <a:ext cx="2555891" cy="4308872"/>
          </a:xfrm>
          <a:prstGeom prst="rect">
            <a:avLst/>
          </a:prstGeom>
          <a:ln>
            <a:noFill/>
          </a:ln>
        </p:spPr>
        <p:txBody>
          <a:bodyPr wrap="square">
            <a:spAutoFit/>
          </a:bodyPr>
          <a:lstStyle/>
          <a:p>
            <a:r>
              <a:rPr lang="sk-SK" sz="1100" b="1" dirty="0"/>
              <a:t>                            Vianočný čas</a:t>
            </a:r>
          </a:p>
          <a:p>
            <a:endParaRPr lang="sk-SK" sz="1100" dirty="0"/>
          </a:p>
          <a:p>
            <a:r>
              <a:rPr lang="sk-SK" sz="1000" dirty="0"/>
              <a:t>Vianočný čas je vtedy, keď ...</a:t>
            </a:r>
          </a:p>
          <a:p>
            <a:endParaRPr lang="sk-SK" sz="1000" dirty="0"/>
          </a:p>
          <a:p>
            <a:r>
              <a:rPr lang="sk-SK" sz="1000" dirty="0"/>
              <a:t>V kuchyni mojej babky perníkov plný </a:t>
            </a:r>
            <a:r>
              <a:rPr lang="sk-SK" sz="1000" dirty="0" smtClean="0"/>
              <a:t>plech</a:t>
            </a:r>
            <a:endParaRPr lang="sk-SK" sz="1000" dirty="0"/>
          </a:p>
          <a:p>
            <a:r>
              <a:rPr lang="sk-SK" sz="1000" dirty="0"/>
              <a:t>a vonku už poletuje mrazivý sneh.</a:t>
            </a:r>
          </a:p>
          <a:p>
            <a:endParaRPr lang="sk-SK" sz="1000" dirty="0"/>
          </a:p>
          <a:p>
            <a:r>
              <a:rPr lang="sk-SK" sz="1000" dirty="0"/>
              <a:t>Šálka horúcej čokolády,</a:t>
            </a:r>
          </a:p>
          <a:p>
            <a:r>
              <a:rPr lang="sk-SK" sz="1000" dirty="0"/>
              <a:t>domáce palacinky plné marmelády</a:t>
            </a:r>
          </a:p>
          <a:p>
            <a:r>
              <a:rPr lang="sk-SK" sz="1000" dirty="0"/>
              <a:t>a v rádiu pesničky vianočnej hitparády. </a:t>
            </a:r>
          </a:p>
          <a:p>
            <a:endParaRPr lang="sk-SK" sz="1000" dirty="0"/>
          </a:p>
          <a:p>
            <a:r>
              <a:rPr lang="sk-SK" sz="1000" dirty="0"/>
              <a:t>Od svetla stromčeka odráža sa jas,</a:t>
            </a:r>
          </a:p>
          <a:p>
            <a:r>
              <a:rPr lang="sk-SK" sz="1000" dirty="0"/>
              <a:t>už viem, že nastal ten rozprávkový </a:t>
            </a:r>
            <a:r>
              <a:rPr lang="sk-SK" sz="1000" dirty="0" smtClean="0"/>
              <a:t> </a:t>
            </a:r>
            <a:r>
              <a:rPr lang="sk-SK" sz="1000" dirty="0"/>
              <a:t>čas.</a:t>
            </a:r>
          </a:p>
          <a:p>
            <a:endParaRPr lang="sk-SK" sz="1000" dirty="0"/>
          </a:p>
          <a:p>
            <a:r>
              <a:rPr lang="sk-SK" sz="1000" dirty="0"/>
              <a:t>Čas pokoja, čas lásky, čas radosti,</a:t>
            </a:r>
          </a:p>
          <a:p>
            <a:r>
              <a:rPr lang="sk-SK" sz="1000" dirty="0"/>
              <a:t>kedy je čas zahodiť svoje starosti</a:t>
            </a:r>
          </a:p>
          <a:p>
            <a:r>
              <a:rPr lang="sk-SK" sz="1000" dirty="0"/>
              <a:t>a z časti ich za teba vyriešia sladkosti.</a:t>
            </a:r>
          </a:p>
          <a:p>
            <a:endParaRPr lang="sk-SK" sz="1000" dirty="0"/>
          </a:p>
          <a:p>
            <a:r>
              <a:rPr lang="sk-SK" sz="1000" dirty="0"/>
              <a:t>Lebo to je to, keď </a:t>
            </a:r>
            <a:r>
              <a:rPr lang="sk-SK" sz="1000" dirty="0" smtClean="0"/>
              <a:t>nájdeš</a:t>
            </a:r>
          </a:p>
          <a:p>
            <a:r>
              <a:rPr lang="sk-SK" sz="1000" dirty="0" smtClean="0"/>
              <a:t>pod </a:t>
            </a:r>
            <a:r>
              <a:rPr lang="sk-SK" sz="1000" dirty="0"/>
              <a:t>stromčekom ponožky,</a:t>
            </a:r>
          </a:p>
          <a:p>
            <a:r>
              <a:rPr lang="sk-SK" sz="1000" dirty="0"/>
              <a:t>vtedy si plný nadšenia a vďačnosti.</a:t>
            </a:r>
          </a:p>
          <a:p>
            <a:endParaRPr lang="sk-SK" sz="1000" dirty="0"/>
          </a:p>
          <a:p>
            <a:r>
              <a:rPr lang="sk-SK" sz="1000" dirty="0"/>
              <a:t>Toto je ten vianočný čas, to vianočné čaro,</a:t>
            </a:r>
          </a:p>
          <a:p>
            <a:r>
              <a:rPr lang="sk-SK" sz="1000" dirty="0"/>
              <a:t>ktoré mi tak veľa vianočných spomienok dalo.</a:t>
            </a:r>
          </a:p>
          <a:p>
            <a:r>
              <a:rPr lang="sk-SK" sz="1000" dirty="0"/>
              <a:t>A vtedy, vtedy, začínajú Vianoce.</a:t>
            </a:r>
          </a:p>
          <a:p>
            <a:endParaRPr lang="sk-SK" sz="1100" dirty="0"/>
          </a:p>
          <a:p>
            <a:pPr algn="r"/>
            <a:r>
              <a:rPr lang="sk-SK" sz="1100" dirty="0"/>
              <a:t>            </a:t>
            </a:r>
            <a:r>
              <a:rPr lang="sk-SK" sz="1100" dirty="0" smtClean="0"/>
              <a:t> </a:t>
            </a:r>
            <a:r>
              <a:rPr lang="sk-SK" sz="1100" i="1" dirty="0" smtClean="0"/>
              <a:t>Ema </a:t>
            </a:r>
            <a:r>
              <a:rPr lang="sk-SK" sz="1100" i="1" dirty="0" err="1"/>
              <a:t>Kuliková</a:t>
            </a:r>
            <a:r>
              <a:rPr lang="sk-SK" sz="1100" i="1" dirty="0"/>
              <a:t>, 7.A</a:t>
            </a:r>
          </a:p>
        </p:txBody>
      </p:sp>
      <p:sp>
        <p:nvSpPr>
          <p:cNvPr id="3" name="Obdĺžnik 2"/>
          <p:cNvSpPr/>
          <p:nvPr/>
        </p:nvSpPr>
        <p:spPr>
          <a:xfrm>
            <a:off x="2606041" y="616571"/>
            <a:ext cx="2287904" cy="3077766"/>
          </a:xfrm>
          <a:prstGeom prst="rect">
            <a:avLst/>
          </a:prstGeom>
          <a:ln>
            <a:noFill/>
          </a:ln>
        </p:spPr>
        <p:txBody>
          <a:bodyPr wrap="square">
            <a:spAutoFit/>
          </a:bodyPr>
          <a:lstStyle/>
          <a:p>
            <a:r>
              <a:rPr lang="sk-SK" sz="1100" b="1" dirty="0"/>
              <a:t>                   Vianoce</a:t>
            </a:r>
          </a:p>
          <a:p>
            <a:endParaRPr lang="sk-SK" sz="1100" b="1" dirty="0"/>
          </a:p>
          <a:p>
            <a:r>
              <a:rPr lang="sk-SK" sz="1000" dirty="0"/>
              <a:t>Mamka pečie </a:t>
            </a:r>
            <a:r>
              <a:rPr lang="sk-SK" sz="1000" dirty="0" err="1"/>
              <a:t>perníčky</a:t>
            </a:r>
            <a:r>
              <a:rPr lang="sk-SK" sz="1000" dirty="0"/>
              <a:t>,</a:t>
            </a:r>
          </a:p>
          <a:p>
            <a:r>
              <a:rPr lang="sk-SK" sz="1000" dirty="0"/>
              <a:t>Rada ich zabalím do </a:t>
            </a:r>
            <a:r>
              <a:rPr lang="sk-SK" sz="1000" dirty="0" smtClean="0"/>
              <a:t>krabičky</a:t>
            </a:r>
          </a:p>
          <a:p>
            <a:r>
              <a:rPr lang="sk-SK" sz="1000" dirty="0" smtClean="0"/>
              <a:t>ako </a:t>
            </a:r>
            <a:r>
              <a:rPr lang="sk-SK" sz="1000" dirty="0"/>
              <a:t>balíčky.</a:t>
            </a:r>
          </a:p>
          <a:p>
            <a:r>
              <a:rPr lang="sk-SK" sz="1000" dirty="0"/>
              <a:t>Tiež mám rada vianočné </a:t>
            </a:r>
            <a:r>
              <a:rPr lang="sk-SK" sz="1000" dirty="0" smtClean="0"/>
              <a:t>pesničky</a:t>
            </a:r>
            <a:endParaRPr lang="sk-SK" sz="1000" dirty="0"/>
          </a:p>
          <a:p>
            <a:r>
              <a:rPr lang="sk-SK" sz="1000" dirty="0"/>
              <a:t>aj tie zo školskej uličky.</a:t>
            </a:r>
          </a:p>
          <a:p>
            <a:endParaRPr lang="sk-SK" sz="1000" dirty="0"/>
          </a:p>
          <a:p>
            <a:r>
              <a:rPr lang="sk-SK" sz="1000" dirty="0"/>
              <a:t>Milujem vianočné stromčeky</a:t>
            </a:r>
          </a:p>
          <a:p>
            <a:r>
              <a:rPr lang="sk-SK" sz="1000" dirty="0"/>
              <a:t>a to vo mne zostane asi naveky.</a:t>
            </a:r>
          </a:p>
          <a:p>
            <a:r>
              <a:rPr lang="sk-SK" sz="1000" dirty="0"/>
              <a:t>Ozdobovať ich to je paráda,</a:t>
            </a:r>
          </a:p>
          <a:p>
            <a:r>
              <a:rPr lang="sk-SK" sz="1000" dirty="0"/>
              <a:t>pre mňa je to vianočná nálada.</a:t>
            </a:r>
          </a:p>
          <a:p>
            <a:endParaRPr lang="sk-SK" sz="1000" dirty="0"/>
          </a:p>
          <a:p>
            <a:r>
              <a:rPr lang="sk-SK" sz="1000" dirty="0"/>
              <a:t>Vonku nám už sneží,</a:t>
            </a:r>
          </a:p>
          <a:p>
            <a:r>
              <a:rPr lang="sk-SK" sz="1000" dirty="0"/>
              <a:t>fúka vietor svieži.</a:t>
            </a:r>
          </a:p>
          <a:p>
            <a:r>
              <a:rPr lang="sk-SK" sz="1000" dirty="0"/>
              <a:t>Staviame snehuliaka,</a:t>
            </a:r>
          </a:p>
          <a:p>
            <a:r>
              <a:rPr lang="sk-SK" sz="1000" dirty="0"/>
              <a:t>baví to každého žiaka.</a:t>
            </a:r>
          </a:p>
          <a:p>
            <a:endParaRPr lang="sk-SK" sz="1100" dirty="0"/>
          </a:p>
          <a:p>
            <a:r>
              <a:rPr lang="sk-SK" sz="1100" dirty="0"/>
              <a:t>                  </a:t>
            </a:r>
            <a:r>
              <a:rPr lang="sk-SK" sz="1100" dirty="0" smtClean="0"/>
              <a:t>   </a:t>
            </a:r>
            <a:r>
              <a:rPr lang="sk-SK" sz="1100" i="1" dirty="0"/>
              <a:t>Katarína Zrubcová,7.A</a:t>
            </a:r>
          </a:p>
        </p:txBody>
      </p:sp>
      <p:sp>
        <p:nvSpPr>
          <p:cNvPr id="5" name="BlokTextu 4"/>
          <p:cNvSpPr txBox="1"/>
          <p:nvPr/>
        </p:nvSpPr>
        <p:spPr>
          <a:xfrm>
            <a:off x="740664" y="294826"/>
            <a:ext cx="1083563" cy="430887"/>
          </a:xfrm>
          <a:prstGeom prst="rect">
            <a:avLst/>
          </a:prstGeom>
          <a:noFill/>
        </p:spPr>
        <p:txBody>
          <a:bodyPr wrap="square" rtlCol="0">
            <a:spAutoFit/>
          </a:bodyPr>
          <a:lstStyle/>
          <a:p>
            <a:r>
              <a:rPr lang="sk-SK" sz="1100" dirty="0"/>
              <a:t>                       </a:t>
            </a:r>
            <a:r>
              <a:rPr lang="sk-SK" sz="1100" b="1" dirty="0"/>
              <a:t>Vlastná tvorba</a:t>
            </a:r>
          </a:p>
        </p:txBody>
      </p:sp>
      <p:sp>
        <p:nvSpPr>
          <p:cNvPr id="4" name="BlokTextu 3"/>
          <p:cNvSpPr txBox="1"/>
          <p:nvPr/>
        </p:nvSpPr>
        <p:spPr>
          <a:xfrm>
            <a:off x="2130553" y="19532"/>
            <a:ext cx="475488" cy="246349"/>
          </a:xfrm>
          <a:prstGeom prst="rect">
            <a:avLst/>
          </a:prstGeom>
          <a:noFill/>
        </p:spPr>
        <p:txBody>
          <a:bodyPr wrap="square" rtlCol="0">
            <a:spAutoFit/>
          </a:bodyPr>
          <a:lstStyle/>
          <a:p>
            <a:r>
              <a:rPr lang="sk-SK" sz="1001" dirty="0"/>
              <a:t>- 4 -</a:t>
            </a:r>
          </a:p>
        </p:txBody>
      </p:sp>
      <p:sp>
        <p:nvSpPr>
          <p:cNvPr id="6" name="BlokTextu 5"/>
          <p:cNvSpPr txBox="1"/>
          <p:nvPr/>
        </p:nvSpPr>
        <p:spPr>
          <a:xfrm>
            <a:off x="7169276" y="19532"/>
            <a:ext cx="457200" cy="246349"/>
          </a:xfrm>
          <a:prstGeom prst="rect">
            <a:avLst/>
          </a:prstGeom>
          <a:noFill/>
        </p:spPr>
        <p:txBody>
          <a:bodyPr wrap="square" rtlCol="0">
            <a:spAutoFit/>
          </a:bodyPr>
          <a:lstStyle/>
          <a:p>
            <a:r>
              <a:rPr lang="sk-SK" sz="1001" dirty="0"/>
              <a:t>- 13 -</a:t>
            </a:r>
          </a:p>
        </p:txBody>
      </p:sp>
      <p:pic>
        <p:nvPicPr>
          <p:cNvPr id="7" name="Obrázok 6"/>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2810761" y="3977641"/>
            <a:ext cx="1878464" cy="2504619"/>
          </a:xfrm>
          <a:prstGeom prst="rect">
            <a:avLst/>
          </a:prstGeom>
          <a:ln>
            <a:solidFill>
              <a:schemeClr val="tx1">
                <a:lumMod val="50000"/>
                <a:lumOff val="50000"/>
              </a:schemeClr>
            </a:solidFill>
          </a:ln>
        </p:spPr>
      </p:pic>
      <p:sp>
        <p:nvSpPr>
          <p:cNvPr id="8" name="BlokTextu 7"/>
          <p:cNvSpPr txBox="1"/>
          <p:nvPr/>
        </p:nvSpPr>
        <p:spPr>
          <a:xfrm>
            <a:off x="725059" y="5964870"/>
            <a:ext cx="2211324" cy="430887"/>
          </a:xfrm>
          <a:prstGeom prst="rect">
            <a:avLst/>
          </a:prstGeom>
          <a:noFill/>
        </p:spPr>
        <p:txBody>
          <a:bodyPr wrap="square" rtlCol="0">
            <a:spAutoFit/>
          </a:bodyPr>
          <a:lstStyle/>
          <a:p>
            <a:r>
              <a:rPr lang="sk-SK" sz="1100" b="1" dirty="0"/>
              <a:t>Santa </a:t>
            </a:r>
            <a:r>
              <a:rPr lang="sk-SK" sz="1100" b="1" dirty="0" err="1"/>
              <a:t>Claus</a:t>
            </a:r>
            <a:r>
              <a:rPr lang="sk-SK" sz="1100" i="1" dirty="0"/>
              <a:t> – </a:t>
            </a:r>
            <a:r>
              <a:rPr lang="sk-SK" sz="1100" dirty="0"/>
              <a:t>čierno-biela kresba </a:t>
            </a:r>
          </a:p>
          <a:p>
            <a:r>
              <a:rPr lang="sk-SK" sz="1100" i="1" dirty="0"/>
              <a:t>               Matej </a:t>
            </a:r>
            <a:r>
              <a:rPr lang="sk-SK" sz="1100" i="1" dirty="0" err="1"/>
              <a:t>Hangurbadžo</a:t>
            </a:r>
            <a:r>
              <a:rPr lang="sk-SK" sz="1100" i="1" dirty="0"/>
              <a:t>, 7.A</a:t>
            </a:r>
          </a:p>
        </p:txBody>
      </p:sp>
      <p:sp>
        <p:nvSpPr>
          <p:cNvPr id="9" name="BlokTextu 8"/>
          <p:cNvSpPr txBox="1"/>
          <p:nvPr/>
        </p:nvSpPr>
        <p:spPr>
          <a:xfrm>
            <a:off x="6573206" y="321031"/>
            <a:ext cx="2020825" cy="276999"/>
          </a:xfrm>
          <a:prstGeom prst="rect">
            <a:avLst/>
          </a:prstGeom>
          <a:noFill/>
        </p:spPr>
        <p:txBody>
          <a:bodyPr wrap="square" rtlCol="0">
            <a:spAutoFit/>
          </a:bodyPr>
          <a:lstStyle/>
          <a:p>
            <a:r>
              <a:rPr lang="sk-SK" sz="1200" dirty="0"/>
              <a:t>Chémia vianočných vôní</a:t>
            </a:r>
          </a:p>
        </p:txBody>
      </p:sp>
      <p:sp>
        <p:nvSpPr>
          <p:cNvPr id="10" name="BlokTextu 9"/>
          <p:cNvSpPr txBox="1"/>
          <p:nvPr/>
        </p:nvSpPr>
        <p:spPr>
          <a:xfrm>
            <a:off x="5114360" y="612355"/>
            <a:ext cx="4706113" cy="738664"/>
          </a:xfrm>
          <a:prstGeom prst="rect">
            <a:avLst/>
          </a:prstGeom>
          <a:solidFill>
            <a:srgbClr val="F9E7FF"/>
          </a:solidFill>
        </p:spPr>
        <p:txBody>
          <a:bodyPr wrap="square" rtlCol="0">
            <a:spAutoFit/>
          </a:bodyPr>
          <a:lstStyle/>
          <a:p>
            <a:pPr algn="just"/>
            <a:r>
              <a:rPr lang="sk-SK" sz="1050" dirty="0"/>
              <a:t>Adventný čas je plný krásnych vôní. Ihličie, medovníčky, vianočný punč majú svoj chemický základ. Ktoré zlúčeniny a molekuly sa podieľajú na vianočnej atmosfére? Tento príspevok iste poteší  našich nadšencov chémie a najmä pani učiteľku </a:t>
            </a:r>
            <a:r>
              <a:rPr lang="sk-SK" sz="1050" dirty="0" err="1"/>
              <a:t>K.Zalevskú</a:t>
            </a:r>
            <a:r>
              <a:rPr lang="sk-SK" sz="1050" dirty="0"/>
              <a:t>.</a:t>
            </a:r>
          </a:p>
        </p:txBody>
      </p:sp>
      <p:sp>
        <p:nvSpPr>
          <p:cNvPr id="11" name="BlokTextu 10"/>
          <p:cNvSpPr txBox="1"/>
          <p:nvPr/>
        </p:nvSpPr>
        <p:spPr>
          <a:xfrm>
            <a:off x="5114360" y="1565941"/>
            <a:ext cx="2477262" cy="2377574"/>
          </a:xfrm>
          <a:prstGeom prst="rect">
            <a:avLst/>
          </a:prstGeom>
          <a:noFill/>
          <a:ln>
            <a:solidFill>
              <a:schemeClr val="accent6">
                <a:lumMod val="50000"/>
              </a:schemeClr>
            </a:solidFill>
          </a:ln>
        </p:spPr>
        <p:txBody>
          <a:bodyPr wrap="square" rtlCol="0">
            <a:spAutoFit/>
          </a:bodyPr>
          <a:lstStyle/>
          <a:p>
            <a:r>
              <a:rPr lang="sk-SK" sz="1050" dirty="0"/>
              <a:t>Vianočný stromček vďačí za svoju sviežu vôňu tzv. </a:t>
            </a:r>
            <a:r>
              <a:rPr lang="sk-SK" sz="1050" dirty="0" err="1"/>
              <a:t>pinenom</a:t>
            </a:r>
            <a:r>
              <a:rPr lang="sk-SK" sz="1050" dirty="0"/>
              <a:t>. Ucítite ich v mnohých prírodných siliciach – od rozmarínu až po terpentín.  Toto je chemický vzorec vône ihličia.</a:t>
            </a:r>
          </a:p>
          <a:p>
            <a:endParaRPr lang="sk-SK" sz="1200" dirty="0"/>
          </a:p>
          <a:p>
            <a:endParaRPr lang="sk-SK" sz="1200" dirty="0"/>
          </a:p>
          <a:p>
            <a:endParaRPr lang="sk-SK" sz="1200" dirty="0"/>
          </a:p>
          <a:p>
            <a:endParaRPr lang="sk-SK" sz="1200" dirty="0"/>
          </a:p>
          <a:p>
            <a:endParaRPr lang="sk-SK" sz="1200" dirty="0"/>
          </a:p>
          <a:p>
            <a:endParaRPr lang="sk-SK" sz="1200" dirty="0"/>
          </a:p>
          <a:p>
            <a:endParaRPr lang="sk-SK" sz="1200" dirty="0"/>
          </a:p>
          <a:p>
            <a:endParaRPr lang="sk-SK" sz="1200" dirty="0"/>
          </a:p>
        </p:txBody>
      </p:sp>
      <p:sp>
        <p:nvSpPr>
          <p:cNvPr id="12" name="BlokTextu 11"/>
          <p:cNvSpPr txBox="1"/>
          <p:nvPr/>
        </p:nvSpPr>
        <p:spPr>
          <a:xfrm>
            <a:off x="7591622" y="1545433"/>
            <a:ext cx="2259737" cy="2377574"/>
          </a:xfrm>
          <a:prstGeom prst="rect">
            <a:avLst/>
          </a:prstGeom>
          <a:noFill/>
          <a:ln>
            <a:solidFill>
              <a:schemeClr val="accent4">
                <a:lumMod val="75000"/>
              </a:schemeClr>
            </a:solidFill>
          </a:ln>
        </p:spPr>
        <p:txBody>
          <a:bodyPr wrap="square" rtlCol="0">
            <a:spAutoFit/>
          </a:bodyPr>
          <a:lstStyle/>
          <a:p>
            <a:pPr algn="just"/>
            <a:r>
              <a:rPr lang="sk-SK" sz="1050" dirty="0"/>
              <a:t>Medovníčky majú svoju typickú vôňu vďaka zázvoru, ktorý je súčasťou perníkového korenia. Čerstvý zázvor však </a:t>
            </a:r>
            <a:r>
              <a:rPr lang="sk-SK" sz="1050" dirty="0" err="1"/>
              <a:t>zingeron</a:t>
            </a:r>
            <a:r>
              <a:rPr lang="sk-SK" sz="1050" dirty="0"/>
              <a:t> neobsahuje, ten sa tvorí až pri jeho tepelnej úprave.</a:t>
            </a:r>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p:txBody>
      </p:sp>
      <p:sp>
        <p:nvSpPr>
          <p:cNvPr id="13" name="BlokTextu 12"/>
          <p:cNvSpPr txBox="1"/>
          <p:nvPr/>
        </p:nvSpPr>
        <p:spPr>
          <a:xfrm>
            <a:off x="5179132" y="4141669"/>
            <a:ext cx="2404486" cy="2400657"/>
          </a:xfrm>
          <a:prstGeom prst="rect">
            <a:avLst/>
          </a:prstGeom>
          <a:noFill/>
          <a:ln>
            <a:solidFill>
              <a:srgbClr val="FF0000"/>
            </a:solidFill>
          </a:ln>
        </p:spPr>
        <p:txBody>
          <a:bodyPr wrap="square" rtlCol="0">
            <a:spAutoFit/>
          </a:bodyPr>
          <a:lstStyle/>
          <a:p>
            <a:pPr algn="just"/>
            <a:r>
              <a:rPr lang="sk-SK" sz="1050" dirty="0"/>
              <a:t>O najvoňavejšiu zložku vianočného punču sa postarajú klinčeky. Tie okrem </a:t>
            </a:r>
            <a:r>
              <a:rPr lang="sk-SK" sz="1050" dirty="0" err="1"/>
              <a:t>eugenolu</a:t>
            </a:r>
            <a:r>
              <a:rPr lang="sk-SK" sz="1050" dirty="0"/>
              <a:t> obsahujú aj svieži a sladký </a:t>
            </a:r>
            <a:r>
              <a:rPr lang="sk-SK" sz="1050" dirty="0" err="1"/>
              <a:t>methylsalicitát</a:t>
            </a:r>
            <a:r>
              <a:rPr lang="sk-SK" sz="1050" dirty="0"/>
              <a:t>.</a:t>
            </a:r>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p:txBody>
      </p:sp>
      <p:sp>
        <p:nvSpPr>
          <p:cNvPr id="14" name="BlokTextu 13"/>
          <p:cNvSpPr txBox="1"/>
          <p:nvPr/>
        </p:nvSpPr>
        <p:spPr>
          <a:xfrm>
            <a:off x="7615544" y="4141671"/>
            <a:ext cx="2270669" cy="2400655"/>
          </a:xfrm>
          <a:prstGeom prst="rect">
            <a:avLst/>
          </a:prstGeom>
          <a:noFill/>
          <a:ln>
            <a:solidFill>
              <a:schemeClr val="accent2">
                <a:lumMod val="60000"/>
                <a:lumOff val="40000"/>
              </a:schemeClr>
            </a:solidFill>
          </a:ln>
        </p:spPr>
        <p:txBody>
          <a:bodyPr wrap="square" rtlCol="0">
            <a:spAutoFit/>
          </a:bodyPr>
          <a:lstStyle/>
          <a:p>
            <a:pPr algn="just"/>
            <a:r>
              <a:rPr lang="sk-SK" sz="1050" dirty="0"/>
              <a:t>A napokon kráľovná vianočných vôní – škorica. Jej kôra obsahuje 90 percent </a:t>
            </a:r>
            <a:r>
              <a:rPr lang="sk-SK" sz="1050" dirty="0" err="1" smtClean="0"/>
              <a:t>cynnamaldehydu</a:t>
            </a:r>
            <a:r>
              <a:rPr lang="sk-SK" sz="1050" dirty="0" smtClean="0"/>
              <a:t>. Je to látka. ktorá </a:t>
            </a:r>
            <a:r>
              <a:rPr lang="sk-SK" sz="1050" dirty="0"/>
              <a:t>je </a:t>
            </a:r>
            <a:r>
              <a:rPr lang="sk-SK" sz="1050" dirty="0" smtClean="0"/>
              <a:t>zodpovedná </a:t>
            </a:r>
            <a:r>
              <a:rPr lang="sk-SK" sz="1050" dirty="0"/>
              <a:t>za  jej jedinečnú vôňu.</a:t>
            </a:r>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a:p>
            <a:pPr algn="just"/>
            <a:endParaRPr lang="sk-SK" sz="1200" dirty="0"/>
          </a:p>
        </p:txBody>
      </p:sp>
      <p:pic>
        <p:nvPicPr>
          <p:cNvPr id="16" name="Obrázok 1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contrast="-40000"/>
                    </a14:imgEffect>
                  </a14:imgLayer>
                </a14:imgProps>
              </a:ext>
            </a:extLst>
          </a:blip>
          <a:srcRect r="17294"/>
          <a:stretch/>
        </p:blipFill>
        <p:spPr>
          <a:xfrm>
            <a:off x="5117288" y="2462107"/>
            <a:ext cx="2455398" cy="1459311"/>
          </a:xfrm>
          <a:prstGeom prst="rect">
            <a:avLst/>
          </a:prstGeom>
        </p:spPr>
      </p:pic>
      <p:pic>
        <p:nvPicPr>
          <p:cNvPr id="17" name="Obrázok 16"/>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20000"/>
                    </a14:imgEffect>
                  </a14:imgLayer>
                </a14:imgProps>
              </a:ext>
            </a:extLst>
          </a:blip>
          <a:stretch>
            <a:fillRect/>
          </a:stretch>
        </p:blipFill>
        <p:spPr>
          <a:xfrm>
            <a:off x="7636929" y="2447548"/>
            <a:ext cx="2227897" cy="1473870"/>
          </a:xfrm>
          <a:prstGeom prst="rect">
            <a:avLst/>
          </a:prstGeom>
        </p:spPr>
      </p:pic>
      <p:pic>
        <p:nvPicPr>
          <p:cNvPr id="18" name="Obrázok 17"/>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Effect>
                      <a14:colorTemperature colorTemp="11200"/>
                    </a14:imgEffect>
                  </a14:imgLayer>
                </a14:imgProps>
              </a:ext>
            </a:extLst>
          </a:blip>
          <a:stretch>
            <a:fillRect/>
          </a:stretch>
        </p:blipFill>
        <p:spPr>
          <a:xfrm>
            <a:off x="5193859" y="5149680"/>
            <a:ext cx="2378827" cy="1382791"/>
          </a:xfrm>
          <a:prstGeom prst="rect">
            <a:avLst/>
          </a:prstGeom>
        </p:spPr>
      </p:pic>
      <p:pic>
        <p:nvPicPr>
          <p:cNvPr id="19" name="Obrázok 18"/>
          <p:cNvPicPr>
            <a:picLocks noChangeAspect="1"/>
          </p:cNvPicPr>
          <p:nvPr/>
        </p:nvPicPr>
        <p:blipFill>
          <a:blip r:embed="rId10"/>
          <a:stretch>
            <a:fillRect/>
          </a:stretch>
        </p:blipFill>
        <p:spPr>
          <a:xfrm>
            <a:off x="7606668" y="5081217"/>
            <a:ext cx="2299332" cy="1440601"/>
          </a:xfrm>
          <a:prstGeom prst="rect">
            <a:avLst/>
          </a:prstGeom>
        </p:spPr>
      </p:pic>
    </p:spTree>
    <p:extLst>
      <p:ext uri="{BB962C8B-B14F-4D97-AF65-F5344CB8AC3E}">
        <p14:creationId xmlns:p14="http://schemas.microsoft.com/office/powerpoint/2010/main" val="37027539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ĺžnik 1"/>
          <p:cNvSpPr/>
          <p:nvPr/>
        </p:nvSpPr>
        <p:spPr>
          <a:xfrm>
            <a:off x="5212081" y="516280"/>
            <a:ext cx="2944368" cy="3139321"/>
          </a:xfrm>
          <a:prstGeom prst="rect">
            <a:avLst/>
          </a:prstGeom>
          <a:ln>
            <a:noFill/>
          </a:ln>
        </p:spPr>
        <p:txBody>
          <a:bodyPr wrap="square">
            <a:spAutoFit/>
          </a:bodyPr>
          <a:lstStyle/>
          <a:p>
            <a:r>
              <a:rPr lang="sk-SK" sz="1100" dirty="0"/>
              <a:t>                 </a:t>
            </a:r>
            <a:r>
              <a:rPr lang="sk-SK" sz="1100" b="1" dirty="0"/>
              <a:t>Vianočné čaro</a:t>
            </a:r>
          </a:p>
          <a:p>
            <a:endParaRPr lang="sk-SK" sz="1100" b="1" dirty="0"/>
          </a:p>
          <a:p>
            <a:r>
              <a:rPr lang="sk-SK" sz="1100" dirty="0"/>
              <a:t>Vinšujem všetkým Vianoce prekrásne,</a:t>
            </a:r>
          </a:p>
          <a:p>
            <a:r>
              <a:rPr lang="sk-SK" sz="1100" dirty="0"/>
              <a:t>nech betlehemské svetlo v príbytkoch nezhasne.</a:t>
            </a:r>
          </a:p>
          <a:p>
            <a:endParaRPr lang="sk-SK" sz="1100" dirty="0"/>
          </a:p>
          <a:p>
            <a:r>
              <a:rPr lang="sk-SK" sz="1100" dirty="0"/>
              <a:t>Nech vládne pohoda v tento deň sviatočný,</a:t>
            </a:r>
          </a:p>
          <a:p>
            <a:r>
              <a:rPr lang="sk-SK" sz="1100" dirty="0"/>
              <a:t>privítajme spolu tento čas vianočný.</a:t>
            </a:r>
          </a:p>
          <a:p>
            <a:endParaRPr lang="sk-SK" sz="1100" dirty="0"/>
          </a:p>
          <a:p>
            <a:r>
              <a:rPr lang="sk-SK" sz="1100" dirty="0"/>
              <a:t>Rozžiaria sa detské tváre,</a:t>
            </a:r>
          </a:p>
          <a:p>
            <a:r>
              <a:rPr lang="sk-SK" sz="1100" dirty="0"/>
              <a:t>nech hojnosti je v dome stále.</a:t>
            </a:r>
          </a:p>
          <a:p>
            <a:endParaRPr lang="sk-SK" sz="1100" dirty="0"/>
          </a:p>
          <a:p>
            <a:r>
              <a:rPr lang="sk-SK" sz="1100" dirty="0"/>
              <a:t>Odhodíme všetky naše starosti</a:t>
            </a:r>
          </a:p>
          <a:p>
            <a:r>
              <a:rPr lang="sk-SK" sz="1100" dirty="0"/>
              <a:t>a prežívajme tieto čarovné chvíle v tichosti.</a:t>
            </a:r>
          </a:p>
          <a:p>
            <a:endParaRPr lang="sk-SK" sz="1100" dirty="0"/>
          </a:p>
          <a:p>
            <a:r>
              <a:rPr lang="sk-SK" sz="1100" dirty="0"/>
              <a:t>Nech sa nás zdravie drží</a:t>
            </a:r>
          </a:p>
          <a:p>
            <a:r>
              <a:rPr lang="sk-SK" sz="1100" dirty="0"/>
              <a:t>a šťastie  okolo nás krúži</a:t>
            </a:r>
            <a:r>
              <a:rPr lang="sk-SK" sz="1100" dirty="0" smtClean="0"/>
              <a:t>.</a:t>
            </a:r>
          </a:p>
          <a:p>
            <a:endParaRPr lang="sk-SK" sz="1100" dirty="0"/>
          </a:p>
          <a:p>
            <a:r>
              <a:rPr lang="sk-SK" sz="1100" dirty="0"/>
              <a:t>                            </a:t>
            </a:r>
            <a:r>
              <a:rPr lang="sk-SK" sz="1100" dirty="0" smtClean="0"/>
              <a:t>           </a:t>
            </a:r>
            <a:r>
              <a:rPr lang="sk-SK" sz="1100" i="1" dirty="0" err="1"/>
              <a:t>Maxim</a:t>
            </a:r>
            <a:r>
              <a:rPr lang="sk-SK" sz="1100" i="1" dirty="0"/>
              <a:t> </a:t>
            </a:r>
            <a:r>
              <a:rPr lang="sk-SK" sz="1100" i="1" dirty="0" err="1"/>
              <a:t>Domenichini</a:t>
            </a:r>
            <a:endParaRPr lang="sk-SK" sz="1100" i="1" dirty="0"/>
          </a:p>
        </p:txBody>
      </p:sp>
      <p:sp>
        <p:nvSpPr>
          <p:cNvPr id="3" name="Obdĺžnik 2"/>
          <p:cNvSpPr/>
          <p:nvPr/>
        </p:nvSpPr>
        <p:spPr>
          <a:xfrm>
            <a:off x="7415786" y="3580526"/>
            <a:ext cx="2667001" cy="3247171"/>
          </a:xfrm>
          <a:prstGeom prst="rect">
            <a:avLst/>
          </a:prstGeom>
          <a:ln>
            <a:noFill/>
          </a:ln>
        </p:spPr>
        <p:txBody>
          <a:bodyPr wrap="square">
            <a:spAutoFit/>
          </a:bodyPr>
          <a:lstStyle/>
          <a:p>
            <a:r>
              <a:rPr lang="sk-SK" sz="1801" dirty="0"/>
              <a:t> </a:t>
            </a:r>
            <a:r>
              <a:rPr lang="sk-SK" sz="1100" b="1" dirty="0"/>
              <a:t>Vianočné chvíle</a:t>
            </a:r>
          </a:p>
          <a:p>
            <a:endParaRPr lang="sk-SK" sz="1100" dirty="0"/>
          </a:p>
          <a:p>
            <a:r>
              <a:rPr lang="sk-SK" sz="1100" dirty="0"/>
              <a:t>Krásne sú Vianoce, keď sniežik sneží,</a:t>
            </a:r>
          </a:p>
          <a:p>
            <a:r>
              <a:rPr lang="sk-SK" sz="1100" dirty="0"/>
              <a:t>Ježiško si v jasličkách leží.</a:t>
            </a:r>
          </a:p>
          <a:p>
            <a:r>
              <a:rPr lang="sk-SK" sz="1100" dirty="0"/>
              <a:t>Na Vianoce sa zíde celá rodina,</a:t>
            </a:r>
          </a:p>
          <a:p>
            <a:r>
              <a:rPr lang="sk-SK" sz="1100" dirty="0"/>
              <a:t>spraví sa veľká hostina.</a:t>
            </a:r>
          </a:p>
          <a:p>
            <a:endParaRPr lang="sk-SK" sz="1100" dirty="0"/>
          </a:p>
          <a:p>
            <a:r>
              <a:rPr lang="sk-SK" sz="1100" dirty="0"/>
              <a:t>Vonku zvonia zvončeky,</a:t>
            </a:r>
          </a:p>
          <a:p>
            <a:r>
              <a:rPr lang="sk-SK" sz="1100" dirty="0"/>
              <a:t>všetci rozbaľujú darčeky.</a:t>
            </a:r>
          </a:p>
          <a:p>
            <a:r>
              <a:rPr lang="sk-SK" sz="1100" dirty="0"/>
              <a:t>Hanka, Miško, Danka,</a:t>
            </a:r>
          </a:p>
          <a:p>
            <a:r>
              <a:rPr lang="sk-SK" sz="1100" dirty="0"/>
              <a:t>babka, dedko, mamka.</a:t>
            </a:r>
          </a:p>
          <a:p>
            <a:endParaRPr lang="sk-SK" sz="1100" dirty="0"/>
          </a:p>
          <a:p>
            <a:r>
              <a:rPr lang="sk-SK" sz="1100" dirty="0"/>
              <a:t>Škoda, že sú sviatky tak krátke,</a:t>
            </a:r>
          </a:p>
          <a:p>
            <a:r>
              <a:rPr lang="sk-SK" sz="1100" dirty="0"/>
              <a:t>ale sú bohaté a sladké.</a:t>
            </a:r>
          </a:p>
          <a:p>
            <a:r>
              <a:rPr lang="sk-SK" sz="1100" dirty="0"/>
              <a:t>Na Vianoce sme všetci spolu,</a:t>
            </a:r>
          </a:p>
          <a:p>
            <a:r>
              <a:rPr lang="sk-SK" sz="1100" dirty="0"/>
              <a:t>ďakujeme pekne pánu Bohu.</a:t>
            </a:r>
          </a:p>
          <a:p>
            <a:endParaRPr lang="sk-SK" sz="1100" dirty="0"/>
          </a:p>
          <a:p>
            <a:r>
              <a:rPr lang="sk-SK" sz="1100" dirty="0"/>
              <a:t>                          </a:t>
            </a:r>
            <a:r>
              <a:rPr lang="sk-SK" sz="1100" dirty="0" smtClean="0"/>
              <a:t>          </a:t>
            </a:r>
            <a:r>
              <a:rPr lang="sk-SK" sz="1100" i="1" dirty="0" smtClean="0"/>
              <a:t>Martina </a:t>
            </a:r>
            <a:r>
              <a:rPr lang="sk-SK" sz="1100" i="1" dirty="0"/>
              <a:t>Višňovská</a:t>
            </a:r>
          </a:p>
        </p:txBody>
      </p:sp>
      <p:sp>
        <p:nvSpPr>
          <p:cNvPr id="4" name="BlokTextu 3"/>
          <p:cNvSpPr txBox="1"/>
          <p:nvPr/>
        </p:nvSpPr>
        <p:spPr>
          <a:xfrm>
            <a:off x="6922009" y="58877"/>
            <a:ext cx="493776" cy="246349"/>
          </a:xfrm>
          <a:prstGeom prst="rect">
            <a:avLst/>
          </a:prstGeom>
          <a:noFill/>
        </p:spPr>
        <p:txBody>
          <a:bodyPr wrap="square" rtlCol="0">
            <a:spAutoFit/>
          </a:bodyPr>
          <a:lstStyle/>
          <a:p>
            <a:r>
              <a:rPr lang="sk-SK" sz="1001" dirty="0"/>
              <a:t>- 5 -</a:t>
            </a:r>
          </a:p>
        </p:txBody>
      </p:sp>
      <p:sp>
        <p:nvSpPr>
          <p:cNvPr id="5" name="BlokTextu 4"/>
          <p:cNvSpPr txBox="1"/>
          <p:nvPr/>
        </p:nvSpPr>
        <p:spPr>
          <a:xfrm>
            <a:off x="2249423" y="145890"/>
            <a:ext cx="521209" cy="246349"/>
          </a:xfrm>
          <a:prstGeom prst="rect">
            <a:avLst/>
          </a:prstGeom>
          <a:noFill/>
        </p:spPr>
        <p:txBody>
          <a:bodyPr wrap="square" rtlCol="0">
            <a:spAutoFit/>
          </a:bodyPr>
          <a:lstStyle/>
          <a:p>
            <a:r>
              <a:rPr lang="sk-SK" sz="1001" dirty="0"/>
              <a:t>- 12 -</a:t>
            </a:r>
          </a:p>
        </p:txBody>
      </p:sp>
      <p:sp>
        <p:nvSpPr>
          <p:cNvPr id="6" name="Obdĺžnik 5"/>
          <p:cNvSpPr/>
          <p:nvPr/>
        </p:nvSpPr>
        <p:spPr>
          <a:xfrm>
            <a:off x="237743" y="602724"/>
            <a:ext cx="4544568" cy="5955605"/>
          </a:xfrm>
          <a:prstGeom prst="rect">
            <a:avLst/>
          </a:prstGeom>
        </p:spPr>
        <p:txBody>
          <a:bodyPr wrap="square">
            <a:spAutoFit/>
          </a:bodyPr>
          <a:lstStyle/>
          <a:p>
            <a:r>
              <a:rPr lang="sk-SK" sz="1801" dirty="0"/>
              <a:t> </a:t>
            </a:r>
            <a:r>
              <a:rPr lang="sk-SK" sz="1100" b="1" dirty="0"/>
              <a:t>Koľko reči vieš, toľkokrát si človekom</a:t>
            </a:r>
          </a:p>
          <a:p>
            <a:endParaRPr lang="sk-SK" sz="1100" dirty="0"/>
          </a:p>
          <a:p>
            <a:pPr algn="just">
              <a:lnSpc>
                <a:spcPct val="150000"/>
              </a:lnSpc>
            </a:pPr>
            <a:r>
              <a:rPr lang="sk-SK" sz="1100" dirty="0"/>
              <a:t>	Volám sa </a:t>
            </a:r>
            <a:r>
              <a:rPr lang="sk-SK" sz="1100" dirty="0" err="1"/>
              <a:t>Maxim</a:t>
            </a:r>
            <a:r>
              <a:rPr lang="sk-SK" sz="1100" dirty="0"/>
              <a:t> a žijem na Slovensku. Môj otec hovorí viacerými jazykmi, ale slovenčina mu ešte veľmi dobre </a:t>
            </a:r>
            <a:r>
              <a:rPr lang="sk-SK" sz="1100" dirty="0" smtClean="0"/>
              <a:t>nejde</a:t>
            </a:r>
            <a:r>
              <a:rPr lang="sk-SK" sz="1100" dirty="0"/>
              <a:t>. A keďže je jeho materinským jazykom francúzština, tak u nás doma hovoríme po francúzsky. Možno je to génmi, ale tomuto jazyku som rozumel odjakživa. Keď som bol malý, tak mi nešlo veľmi rozprávanie, ale to sa rýchlo zmenilo.</a:t>
            </a:r>
          </a:p>
          <a:p>
            <a:pPr algn="just">
              <a:lnSpc>
                <a:spcPct val="150000"/>
              </a:lnSpc>
            </a:pPr>
            <a:r>
              <a:rPr lang="sk-SK" sz="1100" dirty="0"/>
              <a:t>	Sme normálna rodina, iba veľa vecí máme po francúzsky. Čítame francúzske knihy, časopisy, počúvame veľa francúzskych pesničiek. DVD máme výlučne vo francúzštine. Tento jazyk máme nastavený ako domáci v tabletoch, telefónoch, navigáciách. Môj otec hovorí, že je veľmi dôležité, aby som poznal aj frankofónnu kultúru a hlavne jazyk. Vraví, že musím vedieť, odkiaľ sú moje korene.  Keďže tie moje siahajú zo štvrtiny do Talianska a z druhej štvrtiny do Švajčiarska, mám sa čo dozvedať a spoznávať.</a:t>
            </a:r>
          </a:p>
          <a:p>
            <a:pPr algn="just">
              <a:lnSpc>
                <a:spcPct val="150000"/>
              </a:lnSpc>
            </a:pPr>
            <a:r>
              <a:rPr lang="sk-SK" sz="1100" dirty="0"/>
              <a:t>	Bývame na Slovensku, takže sviatky ako Vianoce a Veľká noc oslavujeme podľa slovenských zvykov a tradícií. Ale máme aj zopár takých, ktoré sme si prevzali do našich predkov z Talianska a Švajčiarska. Na Vianoce musím mať vždy </a:t>
            </a:r>
            <a:r>
              <a:rPr lang="sk-SK" sz="1100" dirty="0" err="1"/>
              <a:t>Panettone</a:t>
            </a:r>
            <a:r>
              <a:rPr lang="sk-SK" sz="1100" dirty="0"/>
              <a:t> (taliansku vianočnú bábovku). Na Veľkú noc  zase nesmie chýbať La </a:t>
            </a:r>
            <a:r>
              <a:rPr lang="sk-SK" sz="1100" dirty="0" err="1"/>
              <a:t>Colomba</a:t>
            </a:r>
            <a:r>
              <a:rPr lang="sk-SK" sz="1100" dirty="0"/>
              <a:t>. Je to veľký koláč v tvare holubice s mandľami a cukrom.</a:t>
            </a:r>
          </a:p>
          <a:p>
            <a:pPr algn="just">
              <a:lnSpc>
                <a:spcPct val="150000"/>
              </a:lnSpc>
            </a:pPr>
            <a:r>
              <a:rPr lang="sk-SK" sz="1100" dirty="0"/>
              <a:t>	Ctím si tradície svojich rodičov a najmä korene mojich predkov. A som na nich hrdý.</a:t>
            </a:r>
          </a:p>
          <a:p>
            <a:r>
              <a:rPr lang="sk-SK" sz="1100" dirty="0"/>
              <a:t>                                                                                </a:t>
            </a:r>
            <a:endParaRPr lang="sk-SK" sz="1100" dirty="0" smtClean="0"/>
          </a:p>
          <a:p>
            <a:r>
              <a:rPr lang="sk-SK" sz="1100" dirty="0"/>
              <a:t> </a:t>
            </a:r>
            <a:r>
              <a:rPr lang="sk-SK" sz="1100" dirty="0" smtClean="0"/>
              <a:t>                                                                       </a:t>
            </a:r>
            <a:r>
              <a:rPr lang="sk-SK" sz="1100" dirty="0" err="1"/>
              <a:t>Maxim</a:t>
            </a:r>
            <a:r>
              <a:rPr lang="sk-SK" sz="1100" dirty="0"/>
              <a:t> </a:t>
            </a:r>
            <a:r>
              <a:rPr lang="sk-SK" sz="1100" dirty="0" err="1"/>
              <a:t>Domenichini</a:t>
            </a:r>
            <a:r>
              <a:rPr lang="sk-SK" sz="1100" dirty="0"/>
              <a:t>, 7.A</a:t>
            </a:r>
          </a:p>
        </p:txBody>
      </p:sp>
      <p:pic>
        <p:nvPicPr>
          <p:cNvPr id="8" name="Obrázok 7"/>
          <p:cNvPicPr>
            <a:picLocks noChangeAspect="1"/>
          </p:cNvPicPr>
          <p:nvPr/>
        </p:nvPicPr>
        <p:blipFill rotWithShape="1">
          <a:blip r:embed="rId2" cstate="print">
            <a:extLst>
              <a:ext uri="{28A0092B-C50C-407E-A947-70E740481C1C}">
                <a14:useLocalDpi xmlns:a14="http://schemas.microsoft.com/office/drawing/2010/main" val="0"/>
              </a:ext>
            </a:extLst>
          </a:blip>
          <a:srcRect l="20584" t="13110" r="17991" b="11696"/>
          <a:stretch/>
        </p:blipFill>
        <p:spPr>
          <a:xfrm>
            <a:off x="5303039" y="4193174"/>
            <a:ext cx="2021790" cy="1686418"/>
          </a:xfrm>
          <a:prstGeom prst="rect">
            <a:avLst/>
          </a:prstGeom>
        </p:spPr>
      </p:pic>
      <p:pic>
        <p:nvPicPr>
          <p:cNvPr id="9" name="Obrázok 8"/>
          <p:cNvPicPr>
            <a:picLocks noChangeAspect="1"/>
          </p:cNvPicPr>
          <p:nvPr/>
        </p:nvPicPr>
        <p:blipFill rotWithShape="1">
          <a:blip r:embed="rId3" cstate="print">
            <a:extLst>
              <a:ext uri="{28A0092B-C50C-407E-A947-70E740481C1C}">
                <a14:useLocalDpi xmlns:a14="http://schemas.microsoft.com/office/drawing/2010/main" val="0"/>
              </a:ext>
            </a:extLst>
          </a:blip>
          <a:srcRect t="5334" b="4067"/>
          <a:stretch/>
        </p:blipFill>
        <p:spPr>
          <a:xfrm rot="5400000">
            <a:off x="7855494" y="903680"/>
            <a:ext cx="2220396" cy="1618487"/>
          </a:xfrm>
          <a:prstGeom prst="rect">
            <a:avLst/>
          </a:prstGeom>
        </p:spPr>
      </p:pic>
      <p:sp>
        <p:nvSpPr>
          <p:cNvPr id="10" name="BlokTextu 9"/>
          <p:cNvSpPr txBox="1"/>
          <p:nvPr/>
        </p:nvSpPr>
        <p:spPr>
          <a:xfrm>
            <a:off x="8107680" y="2909567"/>
            <a:ext cx="1667256" cy="415498"/>
          </a:xfrm>
          <a:prstGeom prst="rect">
            <a:avLst/>
          </a:prstGeom>
          <a:noFill/>
        </p:spPr>
        <p:txBody>
          <a:bodyPr wrap="square" rtlCol="0">
            <a:spAutoFit/>
          </a:bodyPr>
          <a:lstStyle/>
          <a:p>
            <a:r>
              <a:rPr lang="sk-SK" sz="1050" dirty="0" smtClean="0"/>
              <a:t>Piknik v lese</a:t>
            </a:r>
          </a:p>
          <a:p>
            <a:r>
              <a:rPr lang="sk-SK" sz="1050" i="1" dirty="0" err="1" smtClean="0"/>
              <a:t>V.Holpová</a:t>
            </a:r>
            <a:r>
              <a:rPr lang="sk-SK" sz="1050" i="1" dirty="0" smtClean="0"/>
              <a:t>, </a:t>
            </a:r>
            <a:r>
              <a:rPr lang="sk-SK" sz="1050" i="1" dirty="0" err="1" smtClean="0"/>
              <a:t>J.Senajová</a:t>
            </a:r>
            <a:r>
              <a:rPr lang="sk-SK" sz="1050" i="1" dirty="0" smtClean="0"/>
              <a:t> 8.A</a:t>
            </a:r>
            <a:endParaRPr lang="sk-SK" sz="1050" i="1" dirty="0"/>
          </a:p>
        </p:txBody>
      </p:sp>
      <p:sp>
        <p:nvSpPr>
          <p:cNvPr id="11" name="BlokTextu 10"/>
          <p:cNvSpPr txBox="1"/>
          <p:nvPr/>
        </p:nvSpPr>
        <p:spPr>
          <a:xfrm>
            <a:off x="5724143" y="6007608"/>
            <a:ext cx="1197865" cy="415498"/>
          </a:xfrm>
          <a:prstGeom prst="rect">
            <a:avLst/>
          </a:prstGeom>
          <a:noFill/>
        </p:spPr>
        <p:txBody>
          <a:bodyPr wrap="square" rtlCol="0">
            <a:spAutoFit/>
          </a:bodyPr>
          <a:lstStyle/>
          <a:p>
            <a:r>
              <a:rPr lang="sk-SK" sz="1050" dirty="0" smtClean="0"/>
              <a:t>Rukavičky</a:t>
            </a:r>
          </a:p>
          <a:p>
            <a:r>
              <a:rPr lang="sk-SK" sz="1050" i="1" dirty="0" err="1" smtClean="0"/>
              <a:t>N.Kmiťová</a:t>
            </a:r>
            <a:r>
              <a:rPr lang="sk-SK" sz="1050" i="1" dirty="0" smtClean="0"/>
              <a:t>, 1.A</a:t>
            </a:r>
            <a:endParaRPr lang="sk-SK" sz="1050" i="1" dirty="0"/>
          </a:p>
        </p:txBody>
      </p:sp>
    </p:spTree>
    <p:extLst>
      <p:ext uri="{BB962C8B-B14F-4D97-AF65-F5344CB8AC3E}">
        <p14:creationId xmlns:p14="http://schemas.microsoft.com/office/powerpoint/2010/main" val="8331791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lokTextu 2"/>
          <p:cNvSpPr txBox="1"/>
          <p:nvPr/>
        </p:nvSpPr>
        <p:spPr>
          <a:xfrm>
            <a:off x="1792225" y="173740"/>
            <a:ext cx="466345" cy="246349"/>
          </a:xfrm>
          <a:prstGeom prst="rect">
            <a:avLst/>
          </a:prstGeom>
          <a:noFill/>
        </p:spPr>
        <p:txBody>
          <a:bodyPr wrap="square" rtlCol="0">
            <a:spAutoFit/>
          </a:bodyPr>
          <a:lstStyle/>
          <a:p>
            <a:r>
              <a:rPr lang="sk-SK" sz="1001" dirty="0"/>
              <a:t>- 6 -</a:t>
            </a:r>
          </a:p>
        </p:txBody>
      </p:sp>
      <p:sp>
        <p:nvSpPr>
          <p:cNvPr id="4" name="BlokTextu 3"/>
          <p:cNvSpPr txBox="1"/>
          <p:nvPr/>
        </p:nvSpPr>
        <p:spPr>
          <a:xfrm>
            <a:off x="7059168" y="50565"/>
            <a:ext cx="585216" cy="246349"/>
          </a:xfrm>
          <a:prstGeom prst="rect">
            <a:avLst/>
          </a:prstGeom>
          <a:noFill/>
        </p:spPr>
        <p:txBody>
          <a:bodyPr wrap="square" rtlCol="0">
            <a:spAutoFit/>
          </a:bodyPr>
          <a:lstStyle/>
          <a:p>
            <a:r>
              <a:rPr lang="sk-SK" sz="1001" dirty="0"/>
              <a:t>- 11 -</a:t>
            </a:r>
          </a:p>
        </p:txBody>
      </p:sp>
      <p:sp>
        <p:nvSpPr>
          <p:cNvPr id="5" name="Obdĺžnik 4"/>
          <p:cNvSpPr/>
          <p:nvPr/>
        </p:nvSpPr>
        <p:spPr>
          <a:xfrm>
            <a:off x="195072" y="610968"/>
            <a:ext cx="3660649" cy="761747"/>
          </a:xfrm>
          <a:prstGeom prst="rect">
            <a:avLst/>
          </a:prstGeom>
        </p:spPr>
        <p:txBody>
          <a:bodyPr wrap="square">
            <a:spAutoFit/>
          </a:bodyPr>
          <a:lstStyle/>
          <a:p>
            <a:r>
              <a:rPr lang="sk-SK" sz="1200" dirty="0">
                <a:latin typeface="Arial" panose="020B0604020202020204" pitchFamily="34" charset="0"/>
                <a:cs typeface="Arial" panose="020B0604020202020204" pitchFamily="34" charset="0"/>
              </a:rPr>
              <a:t> </a:t>
            </a:r>
            <a:r>
              <a:rPr lang="sk-SK" sz="1050" dirty="0">
                <a:latin typeface="Arial" panose="020B0604020202020204" pitchFamily="34" charset="0"/>
                <a:cs typeface="Arial" panose="020B0604020202020204" pitchFamily="34" charset="0"/>
              </a:rPr>
              <a:t>Naši redaktori im položili dve otázky:</a:t>
            </a:r>
          </a:p>
          <a:p>
            <a:endParaRPr lang="sk-SK" sz="1050" dirty="0">
              <a:latin typeface="Arial" panose="020B0604020202020204" pitchFamily="34" charset="0"/>
              <a:cs typeface="Arial" panose="020B0604020202020204" pitchFamily="34" charset="0"/>
            </a:endParaRPr>
          </a:p>
          <a:p>
            <a:r>
              <a:rPr lang="sk-SK" sz="1050" dirty="0">
                <a:latin typeface="Arial" panose="020B0604020202020204" pitchFamily="34" charset="0"/>
                <a:cs typeface="Arial" panose="020B0604020202020204" pitchFamily="34" charset="0"/>
              </a:rPr>
              <a:t> 1. Čo by ťa potešilo pod vianočným stromčekom?</a:t>
            </a:r>
          </a:p>
          <a:p>
            <a:r>
              <a:rPr lang="sk-SK" sz="1050" dirty="0">
                <a:latin typeface="Arial" panose="020B0604020202020204" pitchFamily="34" charset="0"/>
                <a:cs typeface="Arial" panose="020B0604020202020204" pitchFamily="34" charset="0"/>
              </a:rPr>
              <a:t> 2. Aký je tvoj obľúbený TV program na Vianoce? </a:t>
            </a:r>
          </a:p>
        </p:txBody>
      </p:sp>
      <p:sp>
        <p:nvSpPr>
          <p:cNvPr id="6" name="BlokTextu 5"/>
          <p:cNvSpPr txBox="1"/>
          <p:nvPr/>
        </p:nvSpPr>
        <p:spPr>
          <a:xfrm>
            <a:off x="1522477" y="413741"/>
            <a:ext cx="845821" cy="276999"/>
          </a:xfrm>
          <a:prstGeom prst="rect">
            <a:avLst/>
          </a:prstGeom>
          <a:noFill/>
        </p:spPr>
        <p:txBody>
          <a:bodyPr wrap="square" rtlCol="0">
            <a:spAutoFit/>
          </a:bodyPr>
          <a:lstStyle/>
          <a:p>
            <a:r>
              <a:rPr lang="sk-SK" sz="1200" b="1" dirty="0">
                <a:latin typeface="Lucida Calligraphy" panose="03010101010101010101" pitchFamily="66" charset="0"/>
              </a:rPr>
              <a:t>Anketa</a:t>
            </a:r>
          </a:p>
        </p:txBody>
      </p:sp>
      <p:sp>
        <p:nvSpPr>
          <p:cNvPr id="7" name="Obdĺžnik 6"/>
          <p:cNvSpPr/>
          <p:nvPr/>
        </p:nvSpPr>
        <p:spPr>
          <a:xfrm>
            <a:off x="6625968" y="281589"/>
            <a:ext cx="1451616" cy="276999"/>
          </a:xfrm>
          <a:prstGeom prst="rect">
            <a:avLst/>
          </a:prstGeom>
        </p:spPr>
        <p:txBody>
          <a:bodyPr wrap="none">
            <a:spAutoFit/>
          </a:bodyPr>
          <a:lstStyle/>
          <a:p>
            <a:r>
              <a:rPr lang="sk-SK" sz="1200" dirty="0"/>
              <a:t>Zo života našej školy</a:t>
            </a:r>
          </a:p>
        </p:txBody>
      </p:sp>
      <p:sp>
        <p:nvSpPr>
          <p:cNvPr id="8" name="Obdĺžnik 7"/>
          <p:cNvSpPr/>
          <p:nvPr/>
        </p:nvSpPr>
        <p:spPr>
          <a:xfrm>
            <a:off x="5102352" y="558588"/>
            <a:ext cx="4736592" cy="4447371"/>
          </a:xfrm>
          <a:prstGeom prst="rect">
            <a:avLst/>
          </a:prstGeom>
        </p:spPr>
        <p:txBody>
          <a:bodyPr wrap="square">
            <a:spAutoFit/>
          </a:bodyPr>
          <a:lstStyle/>
          <a:p>
            <a:pPr algn="just" fontAlgn="base"/>
            <a:r>
              <a:rPr lang="sk-SK" sz="1200" b="1" u="sng" dirty="0" err="1">
                <a:solidFill>
                  <a:srgbClr val="000000"/>
                </a:solidFill>
                <a:latin typeface="Arial Narrow" panose="020B0606020202030204" pitchFamily="34" charset="0"/>
                <a:ea typeface="Times New Roman" panose="02020603050405020304" pitchFamily="18" charset="0"/>
                <a:cs typeface="Arial" panose="020B0604020202020204" pitchFamily="34" charset="0"/>
              </a:rPr>
              <a:t>Megazážitok</a:t>
            </a:r>
            <a:r>
              <a:rPr lang="sk-SK" sz="1200" b="1" u="sng"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 z nakrúcania v televízii</a:t>
            </a:r>
            <a:endParaRPr lang="sk-SK" sz="1200" b="1" dirty="0">
              <a:latin typeface="Times New Roman" panose="02020603050405020304" pitchFamily="18" charset="0"/>
              <a:ea typeface="Times New Roman" panose="02020603050405020304" pitchFamily="18" charset="0"/>
            </a:endParaRPr>
          </a:p>
          <a:p>
            <a:pPr algn="just" fontAlgn="base"/>
            <a:r>
              <a:rPr lang="sk-SK" sz="11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 </a:t>
            </a:r>
            <a:endParaRPr lang="sk-SK" sz="1100" dirty="0">
              <a:latin typeface="Times New Roman" panose="02020603050405020304" pitchFamily="18" charset="0"/>
              <a:ea typeface="Times New Roman" panose="02020603050405020304" pitchFamily="18" charset="0"/>
            </a:endParaRPr>
          </a:p>
          <a:p>
            <a:pPr algn="just" fontAlgn="base"/>
            <a:r>
              <a:rPr lang="sk-SK" sz="10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Keď nás internetové hlasovanie posunulo do celoslovenskej súťaže základných škôl pod názvom NAJ ŠKOLA, veci zrazu dostali rýchly spád. Nasledovala rýchla príprava a nácvik </a:t>
            </a:r>
            <a:r>
              <a:rPr lang="sk-SK" sz="1000" dirty="0" err="1">
                <a:solidFill>
                  <a:srgbClr val="000000"/>
                </a:solidFill>
                <a:latin typeface="Arial Narrow" panose="020B0606020202030204" pitchFamily="34" charset="0"/>
                <a:ea typeface="Times New Roman" panose="02020603050405020304" pitchFamily="18" charset="0"/>
                <a:cs typeface="Arial" panose="020B0604020202020204" pitchFamily="34" charset="0"/>
              </a:rPr>
              <a:t>dokrútky</a:t>
            </a:r>
            <a:r>
              <a:rPr lang="sk-SK" sz="10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 o našej škole, výber trojčlenného súťažiaceho tímu, výroba transparentov pre tridsiatich povzbudzujúcich spolužiakov, zabezpečenie dopravy, ubytovania atď. A potom v máji 2022 nás čakala dlhá cesta autobusom SAD na trase Medzilaborce – Bratislava a späť. Naša posádka pozostávala z deviatakov, ôsmakov, zopár siedmakov, štyroch pedagógov a šoféra, ktorý sa postaral, aby naša cesta bola bezpečná a pohodlná. To, čo sa dialo počas dvoch hektických dní, sa nedá opísať niekoľkými vetami. V skrátenej podobe to vyzeralo takto: prvý deň po príchode do Bratislavy sme sa ubytovali v </a:t>
            </a:r>
            <a:r>
              <a:rPr lang="sk-SK" sz="1000" dirty="0" err="1">
                <a:solidFill>
                  <a:srgbClr val="000000"/>
                </a:solidFill>
                <a:latin typeface="Arial Narrow" panose="020B0606020202030204" pitchFamily="34" charset="0"/>
                <a:ea typeface="Times New Roman" panose="02020603050405020304" pitchFamily="18" charset="0"/>
                <a:cs typeface="Arial" panose="020B0604020202020204" pitchFamily="34" charset="0"/>
              </a:rPr>
              <a:t>hosteli</a:t>
            </a:r>
            <a:r>
              <a:rPr lang="sk-SK" sz="10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 priamo v centre hlavného mesta, pri prechádzke sme si všímali historické pamiatky a dopriali sme si relax a drobné nákupy v </a:t>
            </a:r>
            <a:r>
              <a:rPr lang="sk-SK" sz="1000" dirty="0" err="1">
                <a:solidFill>
                  <a:srgbClr val="000000"/>
                </a:solidFill>
                <a:latin typeface="Arial Narrow" panose="020B0606020202030204" pitchFamily="34" charset="0"/>
                <a:ea typeface="Times New Roman" panose="02020603050405020304" pitchFamily="18" charset="0"/>
                <a:cs typeface="Arial" panose="020B0604020202020204" pitchFamily="34" charset="0"/>
              </a:rPr>
              <a:t>shoppingcentre</a:t>
            </a:r>
            <a:r>
              <a:rPr lang="sk-SK" sz="10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 Eurovea pri nábreží Dunaja. Na druhý deň nás po príchode do RTVS v Mlynskej doline čakalo trojhodinové nakrúcanie televíznej súťaže. Potom ešte spiatočná cesta domov a už bol koniec výletu. Bolo to náročné, ale stálo to zato.</a:t>
            </a:r>
            <a:endParaRPr lang="sk-SK" sz="1000" dirty="0">
              <a:latin typeface="Times New Roman" panose="02020603050405020304" pitchFamily="18" charset="0"/>
              <a:ea typeface="Times New Roman" panose="02020603050405020304" pitchFamily="18" charset="0"/>
            </a:endParaRPr>
          </a:p>
          <a:p>
            <a:pPr algn="just" fontAlgn="base"/>
            <a:r>
              <a:rPr lang="sk-SK" sz="10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V našich dojmoch najviac rezonovali  zážitky z televízie. Nikto z nás dovtedy netušil, ako to vyzerá v zákulisí TV, nestál v štúdiu pred kamerami, nevidel režiséra, neodpovedal na otázky moderátorky...   Nezabudnuteľné chvíle! Pocit šťastia a hrdosti – veď sme sa stali víťazmi vyraďovacieho kola a postúpili sme do osemfinále! Taký úspech neprichádza každý deň, o to viac sme si to užívali. A veľmi sme sa tešili, že sa náš výlet o nejaký čas zopakuje, keď nás zavolajú na ďalšie nakrúcanie. Ten čas prišiel v septembri a aj v osemfinále sme si počínali veľmi dobre, veď sme vyhrávali jedno súťažné kolo za druhým, ale v záverečnom bodovaní nám prvenstvo uniklo o 4 body. Posúďte sami: my sme nahrali 370 bodov a víťazná škola 374. Aká smola! Nevadí! My to vôbec neberieme tragicky, naopak – veľa sme sa naučili, máme nové skúsenosti a krásne zážitky. </a:t>
            </a:r>
          </a:p>
          <a:p>
            <a:pPr algn="just" fontAlgn="base"/>
            <a:r>
              <a:rPr lang="sk-SK" sz="10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V RTVS vysielajú súťaž NAJ ŠKOLA každú sobotu dopoludnia o 9:30. Naše prvé i druhé účinkovanie budete mať možnosť sledovať v mesiacoch január – február 2023. Termín určite upresníme, sledujte nás na našej </a:t>
            </a:r>
            <a:r>
              <a:rPr lang="sk-SK" sz="1000" dirty="0" err="1">
                <a:solidFill>
                  <a:srgbClr val="000000"/>
                </a:solidFill>
                <a:latin typeface="Arial Narrow" panose="020B0606020202030204" pitchFamily="34" charset="0"/>
                <a:ea typeface="Times New Roman" panose="02020603050405020304" pitchFamily="18" charset="0"/>
                <a:cs typeface="Arial" panose="020B0604020202020204" pitchFamily="34" charset="0"/>
              </a:rPr>
              <a:t>facebookovej</a:t>
            </a:r>
            <a:r>
              <a:rPr lang="sk-SK" sz="10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 aj </a:t>
            </a:r>
            <a:r>
              <a:rPr lang="sk-SK" sz="1000" dirty="0" err="1">
                <a:solidFill>
                  <a:srgbClr val="000000"/>
                </a:solidFill>
                <a:latin typeface="Arial Narrow" panose="020B0606020202030204" pitchFamily="34" charset="0"/>
                <a:ea typeface="Times New Roman" panose="02020603050405020304" pitchFamily="18" charset="0"/>
                <a:cs typeface="Arial" panose="020B0604020202020204" pitchFamily="34" charset="0"/>
              </a:rPr>
              <a:t>instagramovej</a:t>
            </a:r>
            <a:r>
              <a:rPr lang="sk-SK" sz="10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 stránke. </a:t>
            </a:r>
            <a:endParaRPr lang="sk-SK" sz="1000" dirty="0">
              <a:latin typeface="Times New Roman" panose="02020603050405020304" pitchFamily="18" charset="0"/>
              <a:ea typeface="Times New Roman" panose="02020603050405020304" pitchFamily="18" charset="0"/>
            </a:endParaRPr>
          </a:p>
          <a:p>
            <a:pPr algn="just" fontAlgn="base"/>
            <a:r>
              <a:rPr lang="sk-SK" sz="10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                                         </a:t>
            </a:r>
            <a:endParaRPr lang="sk-SK" sz="1000" dirty="0">
              <a:latin typeface="Times New Roman" panose="02020603050405020304" pitchFamily="18" charset="0"/>
              <a:ea typeface="Times New Roman" panose="02020603050405020304" pitchFamily="18" charset="0"/>
            </a:endParaRPr>
          </a:p>
        </p:txBody>
      </p:sp>
      <p:pic>
        <p:nvPicPr>
          <p:cNvPr id="9" name="Obrázok 8"/>
          <p:cNvPicPr>
            <a:picLocks noChangeAspect="1"/>
          </p:cNvPicPr>
          <p:nvPr/>
        </p:nvPicPr>
        <p:blipFill rotWithShape="1">
          <a:blip r:embed="rId2"/>
          <a:srcRect t="36000" b="13400"/>
          <a:stretch/>
        </p:blipFill>
        <p:spPr>
          <a:xfrm>
            <a:off x="5199683" y="4952188"/>
            <a:ext cx="4639261" cy="1766131"/>
          </a:xfrm>
          <a:prstGeom prst="rect">
            <a:avLst/>
          </a:prstGeom>
          <a:ln>
            <a:solidFill>
              <a:srgbClr val="7030A0"/>
            </a:solidFill>
          </a:ln>
        </p:spPr>
      </p:pic>
      <p:sp>
        <p:nvSpPr>
          <p:cNvPr id="2" name="BlokTextu 1"/>
          <p:cNvSpPr txBox="1"/>
          <p:nvPr/>
        </p:nvSpPr>
        <p:spPr>
          <a:xfrm>
            <a:off x="90545" y="1372715"/>
            <a:ext cx="4837177" cy="5847755"/>
          </a:xfrm>
          <a:prstGeom prst="rect">
            <a:avLst/>
          </a:prstGeom>
          <a:noFill/>
        </p:spPr>
        <p:txBody>
          <a:bodyPr wrap="square" rtlCol="0">
            <a:spAutoFit/>
          </a:bodyPr>
          <a:lstStyle/>
          <a:p>
            <a:r>
              <a:rPr lang="sk-SK" sz="1100" b="1" dirty="0" smtClean="0"/>
              <a:t>Dominik </a:t>
            </a:r>
            <a:r>
              <a:rPr lang="sk-SK" sz="1100" b="1" dirty="0" err="1" smtClean="0"/>
              <a:t>Protivňak</a:t>
            </a:r>
            <a:endParaRPr lang="sk-SK" sz="1100" b="1" dirty="0" smtClean="0"/>
          </a:p>
          <a:p>
            <a:r>
              <a:rPr lang="sk-SK" sz="1100" dirty="0" smtClean="0"/>
              <a:t>1. Chcel by som dostať nové puzdro na mobil a slúchadlá.</a:t>
            </a:r>
            <a:endParaRPr lang="sk-SK" sz="1100" dirty="0"/>
          </a:p>
          <a:p>
            <a:r>
              <a:rPr lang="sk-SK" sz="1100" dirty="0" smtClean="0"/>
              <a:t>2. Najradšej mám televízne programy na Markíze a </a:t>
            </a:r>
            <a:r>
              <a:rPr lang="sk-SK" sz="1100" dirty="0" err="1" smtClean="0"/>
              <a:t>Jojke</a:t>
            </a:r>
            <a:r>
              <a:rPr lang="sk-SK" sz="1100" dirty="0" smtClean="0"/>
              <a:t>.</a:t>
            </a:r>
          </a:p>
          <a:p>
            <a:endParaRPr lang="sk-SK" sz="1100" dirty="0"/>
          </a:p>
          <a:p>
            <a:r>
              <a:rPr lang="sk-SK" sz="1100" b="1" dirty="0" smtClean="0"/>
              <a:t>Timea </a:t>
            </a:r>
            <a:r>
              <a:rPr lang="sk-SK" sz="1100" b="1" dirty="0" err="1" smtClean="0"/>
              <a:t>Džupinová</a:t>
            </a:r>
            <a:endParaRPr lang="sk-SK" sz="1100" b="1" dirty="0" smtClean="0"/>
          </a:p>
          <a:p>
            <a:r>
              <a:rPr lang="sk-SK" sz="1100" dirty="0" smtClean="0"/>
              <a:t>1. Chcela by som nejaké náušnice a pekný náhrdelník.</a:t>
            </a:r>
          </a:p>
          <a:p>
            <a:r>
              <a:rPr lang="sk-SK" sz="1100" dirty="0" smtClean="0"/>
              <a:t> 2. Ja rada pozerám filmy a rodinné seriály.</a:t>
            </a:r>
            <a:endParaRPr lang="sk-SK" sz="1100" dirty="0"/>
          </a:p>
          <a:p>
            <a:endParaRPr lang="sk-SK" sz="1100" dirty="0" smtClean="0"/>
          </a:p>
          <a:p>
            <a:endParaRPr lang="sk-SK" sz="1100" dirty="0"/>
          </a:p>
          <a:p>
            <a:r>
              <a:rPr lang="sk-SK" sz="1100" b="1" dirty="0" smtClean="0"/>
              <a:t>Sofia </a:t>
            </a:r>
            <a:r>
              <a:rPr lang="sk-SK" sz="1100" b="1" dirty="0" err="1" smtClean="0"/>
              <a:t>Stojaková</a:t>
            </a:r>
            <a:endParaRPr lang="sk-SK" sz="1100" b="1" dirty="0" smtClean="0"/>
          </a:p>
          <a:p>
            <a:pPr marL="228600" indent="-228600">
              <a:buAutoNum type="arabicPeriod"/>
            </a:pPr>
            <a:r>
              <a:rPr lang="sk-SK" sz="1100" dirty="0" smtClean="0"/>
              <a:t>Veľmi by som sa potešila, keby som dostala náramok </a:t>
            </a:r>
            <a:r>
              <a:rPr lang="sk-SK" sz="1100" dirty="0" err="1" smtClean="0"/>
              <a:t>Pandora</a:t>
            </a:r>
            <a:r>
              <a:rPr lang="sk-SK" sz="1100" dirty="0" smtClean="0"/>
              <a:t>.</a:t>
            </a:r>
          </a:p>
          <a:p>
            <a:pPr marL="228600" indent="-228600">
              <a:buAutoNum type="arabicPeriod"/>
            </a:pPr>
            <a:r>
              <a:rPr lang="sk-SK" sz="1100" dirty="0" smtClean="0"/>
              <a:t>Pozerám vianočné rozprávky, najviac mám rada </a:t>
            </a:r>
            <a:r>
              <a:rPr lang="sk-SK" sz="1100" dirty="0" err="1" smtClean="0"/>
              <a:t>Perinbabu</a:t>
            </a:r>
            <a:r>
              <a:rPr lang="sk-SK" sz="1100" dirty="0" smtClean="0"/>
              <a:t> a Mrázika.</a:t>
            </a:r>
          </a:p>
          <a:p>
            <a:pPr marL="228600" indent="-228600">
              <a:buAutoNum type="arabicPeriod"/>
            </a:pPr>
            <a:endParaRPr lang="sk-SK" sz="1100" dirty="0" smtClean="0"/>
          </a:p>
          <a:p>
            <a:pPr marL="228600" indent="-228600">
              <a:buAutoNum type="arabicPeriod"/>
            </a:pPr>
            <a:endParaRPr lang="sk-SK" sz="1100" dirty="0"/>
          </a:p>
          <a:p>
            <a:r>
              <a:rPr lang="sk-SK" sz="1100" b="1" dirty="0" smtClean="0"/>
              <a:t>Šimon </a:t>
            </a:r>
            <a:r>
              <a:rPr lang="sk-SK" sz="1100" b="1" dirty="0" err="1" smtClean="0"/>
              <a:t>Chripak</a:t>
            </a:r>
            <a:endParaRPr lang="sk-SK" sz="1100" b="1" dirty="0" smtClean="0"/>
          </a:p>
          <a:p>
            <a:pPr marL="228600" indent="-228600">
              <a:buAutoNum type="arabicPeriod"/>
            </a:pPr>
            <a:r>
              <a:rPr lang="sk-SK" sz="1100" dirty="0" smtClean="0"/>
              <a:t>Ja si prajem ako darček peknú knihu.</a:t>
            </a:r>
          </a:p>
          <a:p>
            <a:pPr marL="228600" indent="-228600">
              <a:buAutoNum type="arabicPeriod"/>
            </a:pPr>
            <a:r>
              <a:rPr lang="sk-SK" sz="1100" dirty="0" smtClean="0"/>
              <a:t>Ako väčšina chlapcov aj ja pozerám športové programy.</a:t>
            </a:r>
          </a:p>
          <a:p>
            <a:pPr marL="228600" indent="-228600">
              <a:buAutoNum type="arabicPeriod"/>
            </a:pPr>
            <a:endParaRPr lang="sk-SK" sz="1100" dirty="0"/>
          </a:p>
          <a:p>
            <a:r>
              <a:rPr lang="sk-SK" sz="1100" b="1" dirty="0" smtClean="0"/>
              <a:t>Dávid</a:t>
            </a:r>
            <a:r>
              <a:rPr lang="sk-SK" sz="1100" dirty="0" smtClean="0"/>
              <a:t> </a:t>
            </a:r>
            <a:r>
              <a:rPr lang="sk-SK" sz="1100" b="1" dirty="0" err="1" smtClean="0"/>
              <a:t>Žuk</a:t>
            </a:r>
            <a:endParaRPr lang="sk-SK" sz="1100" b="1" dirty="0" smtClean="0"/>
          </a:p>
          <a:p>
            <a:endParaRPr lang="sk-SK" sz="1100" dirty="0" smtClean="0"/>
          </a:p>
          <a:p>
            <a:pPr marL="228600" indent="-228600">
              <a:buAutoNum type="arabicPeriod"/>
            </a:pPr>
            <a:r>
              <a:rPr lang="sk-SK" sz="1100" dirty="0" smtClean="0"/>
              <a:t>Chcel by som nový počítač </a:t>
            </a:r>
            <a:r>
              <a:rPr lang="sk-SK" sz="1100" dirty="0" err="1" smtClean="0"/>
              <a:t>Lenovo</a:t>
            </a:r>
            <a:r>
              <a:rPr lang="sk-SK" sz="1100" dirty="0" smtClean="0"/>
              <a:t>.</a:t>
            </a:r>
          </a:p>
          <a:p>
            <a:pPr marL="228600" indent="-228600">
              <a:buAutoNum type="arabicPeriod"/>
            </a:pPr>
            <a:r>
              <a:rPr lang="sk-SK" sz="1100" dirty="0" smtClean="0"/>
              <a:t>Môj najobľúbenejší film je Sám doma.</a:t>
            </a:r>
          </a:p>
          <a:p>
            <a:pPr marL="228600" indent="-228600">
              <a:buAutoNum type="arabicPeriod"/>
            </a:pPr>
            <a:endParaRPr lang="sk-SK" sz="1100" dirty="0" smtClean="0"/>
          </a:p>
          <a:p>
            <a:r>
              <a:rPr lang="sk-SK" sz="1100" b="1" dirty="0" smtClean="0"/>
              <a:t>Marek </a:t>
            </a:r>
            <a:r>
              <a:rPr lang="sk-SK" sz="1100" b="1" dirty="0" err="1" smtClean="0"/>
              <a:t>Fürster</a:t>
            </a:r>
            <a:endParaRPr lang="sk-SK" sz="1100" b="1" dirty="0" smtClean="0"/>
          </a:p>
          <a:p>
            <a:endParaRPr lang="sk-SK" sz="1100" b="1" dirty="0" smtClean="0"/>
          </a:p>
          <a:p>
            <a:r>
              <a:rPr lang="sk-SK" sz="1100" dirty="0" smtClean="0"/>
              <a:t>1. Chcel by som </a:t>
            </a:r>
            <a:r>
              <a:rPr lang="sk-SK" sz="1100" dirty="0" err="1" smtClean="0"/>
              <a:t>Pokemon</a:t>
            </a:r>
            <a:r>
              <a:rPr lang="sk-SK" sz="1100" dirty="0" smtClean="0"/>
              <a:t> karty.</a:t>
            </a:r>
            <a:endParaRPr lang="sk-SK" sz="1100" dirty="0"/>
          </a:p>
          <a:p>
            <a:r>
              <a:rPr lang="sk-SK" sz="1100" dirty="0" smtClean="0"/>
              <a:t>2. Ja pozerám šport, najmä futbal.</a:t>
            </a:r>
          </a:p>
          <a:p>
            <a:endParaRPr lang="sk-SK" sz="1100" dirty="0"/>
          </a:p>
          <a:p>
            <a:r>
              <a:rPr lang="sk-SK" sz="1100" b="1" dirty="0" smtClean="0"/>
              <a:t>Lenka </a:t>
            </a:r>
            <a:r>
              <a:rPr lang="sk-SK" sz="1100" b="1" dirty="0" err="1" smtClean="0"/>
              <a:t>Palejová</a:t>
            </a:r>
            <a:endParaRPr lang="sk-SK" sz="1100" b="1" dirty="0" smtClean="0"/>
          </a:p>
          <a:p>
            <a:endParaRPr lang="sk-SK" sz="1100" b="1" dirty="0" smtClean="0"/>
          </a:p>
          <a:p>
            <a:pPr marL="228600" indent="-228600">
              <a:buAutoNum type="arabicPeriod"/>
            </a:pPr>
            <a:r>
              <a:rPr lang="sk-SK" sz="1100" dirty="0" smtClean="0"/>
              <a:t>Veľmi by ma potešilo nové oblečenie.</a:t>
            </a:r>
          </a:p>
          <a:p>
            <a:pPr marL="228600" indent="-228600">
              <a:buAutoNum type="arabicPeriod"/>
            </a:pPr>
            <a:r>
              <a:rPr lang="sk-SK" sz="1100" dirty="0" smtClean="0"/>
              <a:t>Pozerám rozprávky Harry Potter, Popoluška, </a:t>
            </a:r>
            <a:r>
              <a:rPr lang="sk-SK" sz="1100" dirty="0" err="1" smtClean="0"/>
              <a:t>Perinbaba</a:t>
            </a:r>
            <a:r>
              <a:rPr lang="sk-SK" sz="1100" dirty="0" smtClean="0"/>
              <a:t> a veľa iných.</a:t>
            </a:r>
          </a:p>
          <a:p>
            <a:pPr marL="228600" indent="-228600">
              <a:buAutoNum type="arabicPeriod"/>
            </a:pPr>
            <a:endParaRPr lang="sk-SK" sz="1100" dirty="0"/>
          </a:p>
          <a:p>
            <a:pPr marL="228600" indent="-228600">
              <a:buAutoNum type="arabicPeriod"/>
            </a:pPr>
            <a:endParaRPr lang="sk-SK" sz="1100" dirty="0"/>
          </a:p>
        </p:txBody>
      </p:sp>
    </p:spTree>
    <p:extLst>
      <p:ext uri="{BB962C8B-B14F-4D97-AF65-F5344CB8AC3E}">
        <p14:creationId xmlns:p14="http://schemas.microsoft.com/office/powerpoint/2010/main" val="17199232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216934" y="92112"/>
            <a:ext cx="594361" cy="246349"/>
          </a:xfrm>
          <a:prstGeom prst="rect">
            <a:avLst/>
          </a:prstGeom>
          <a:noFill/>
        </p:spPr>
        <p:txBody>
          <a:bodyPr wrap="square" rtlCol="0">
            <a:spAutoFit/>
          </a:bodyPr>
          <a:lstStyle/>
          <a:p>
            <a:r>
              <a:rPr lang="sk-SK" sz="1001" dirty="0"/>
              <a:t>- 10 -</a:t>
            </a:r>
          </a:p>
        </p:txBody>
      </p:sp>
      <p:sp>
        <p:nvSpPr>
          <p:cNvPr id="3" name="BlokTextu 2"/>
          <p:cNvSpPr txBox="1"/>
          <p:nvPr/>
        </p:nvSpPr>
        <p:spPr>
          <a:xfrm>
            <a:off x="7114032" y="15194"/>
            <a:ext cx="731520" cy="246349"/>
          </a:xfrm>
          <a:prstGeom prst="rect">
            <a:avLst/>
          </a:prstGeom>
          <a:noFill/>
        </p:spPr>
        <p:txBody>
          <a:bodyPr wrap="square" rtlCol="0">
            <a:spAutoFit/>
          </a:bodyPr>
          <a:lstStyle/>
          <a:p>
            <a:r>
              <a:rPr lang="sk-SK" sz="1001" dirty="0"/>
              <a:t>- 7 -</a:t>
            </a:r>
          </a:p>
        </p:txBody>
      </p:sp>
      <p:sp>
        <p:nvSpPr>
          <p:cNvPr id="6" name="BlokTextu 5"/>
          <p:cNvSpPr txBox="1"/>
          <p:nvPr/>
        </p:nvSpPr>
        <p:spPr>
          <a:xfrm>
            <a:off x="6387083" y="268783"/>
            <a:ext cx="2185417" cy="276999"/>
          </a:xfrm>
          <a:prstGeom prst="rect">
            <a:avLst/>
          </a:prstGeom>
          <a:noFill/>
        </p:spPr>
        <p:txBody>
          <a:bodyPr wrap="square" rtlCol="0">
            <a:spAutoFit/>
          </a:bodyPr>
          <a:lstStyle/>
          <a:p>
            <a:r>
              <a:rPr lang="sk-SK" sz="1200" dirty="0">
                <a:solidFill>
                  <a:srgbClr val="C00000"/>
                </a:solidFill>
              </a:rPr>
              <a:t>Vianočné zvyky na Slovensku</a:t>
            </a:r>
          </a:p>
        </p:txBody>
      </p:sp>
      <p:sp>
        <p:nvSpPr>
          <p:cNvPr id="9" name="Obdĺžnik 8"/>
          <p:cNvSpPr/>
          <p:nvPr/>
        </p:nvSpPr>
        <p:spPr>
          <a:xfrm>
            <a:off x="5093968" y="545782"/>
            <a:ext cx="4771645" cy="6247864"/>
          </a:xfrm>
          <a:prstGeom prst="rect">
            <a:avLst/>
          </a:prstGeom>
        </p:spPr>
        <p:txBody>
          <a:bodyPr wrap="square">
            <a:spAutoFit/>
          </a:bodyPr>
          <a:lstStyle/>
          <a:p>
            <a:pPr algn="just"/>
            <a:r>
              <a:rPr lang="sk-SK" sz="1000" dirty="0">
                <a:solidFill>
                  <a:srgbClr val="212529"/>
                </a:solidFill>
              </a:rPr>
              <a:t>S vianočnými sviatkami sa spája množstvo vianočných </a:t>
            </a:r>
            <a:r>
              <a:rPr lang="sk-SK" sz="1000" dirty="0" smtClean="0">
                <a:solidFill>
                  <a:srgbClr val="212529"/>
                </a:solidFill>
              </a:rPr>
              <a:t>tradícií </a:t>
            </a:r>
            <a:r>
              <a:rPr lang="sk-SK" sz="1000" dirty="0">
                <a:solidFill>
                  <a:srgbClr val="212529"/>
                </a:solidFill>
              </a:rPr>
              <a:t>a zvykov, ktoré väčšina ľudí dodržiava dodnes. Nenájdeme azda ani jednu rodinu, ktorá by aspoň jeden z vianočných zvykov nedodržiavala. Tradície sa jemne líšia v závislosti od regiónu, keďže ako sa hovorí ,, Iný kraj, iný mrav´´.  Tak čo, ktoré z nasledujúcich vianočných tradícií majú miesto pri vašom štedrovečernom stole?</a:t>
            </a:r>
          </a:p>
          <a:p>
            <a:endParaRPr lang="sk-SK" sz="1000" dirty="0">
              <a:solidFill>
                <a:srgbClr val="212529"/>
              </a:solidFill>
              <a:latin typeface="-apple-system"/>
            </a:endParaRPr>
          </a:p>
          <a:p>
            <a:pPr algn="just"/>
            <a:r>
              <a:rPr lang="sk-SK" sz="1000" b="1" dirty="0">
                <a:solidFill>
                  <a:srgbClr val="C00000"/>
                </a:solidFill>
              </a:rPr>
              <a:t>1. Šupina z kapra </a:t>
            </a:r>
            <a:r>
              <a:rPr lang="sk-SK" sz="1000" b="1" dirty="0">
                <a:solidFill>
                  <a:srgbClr val="094F3A"/>
                </a:solidFill>
                <a:latin typeface="Merriweather"/>
              </a:rPr>
              <a:t>- </a:t>
            </a:r>
            <a:r>
              <a:rPr lang="sk-SK" sz="1000" dirty="0">
                <a:solidFill>
                  <a:srgbClr val="212529"/>
                </a:solidFill>
                <a:latin typeface="-apple-system"/>
              </a:rPr>
              <a:t>symbolizuje peniaze. Niektorí ľudia si zvyknú šupinu z kapra vkladať aj do peňaženky.</a:t>
            </a:r>
          </a:p>
          <a:p>
            <a:pPr algn="just"/>
            <a:r>
              <a:rPr lang="sk-SK" sz="1000" b="1" dirty="0">
                <a:solidFill>
                  <a:srgbClr val="C00000"/>
                </a:solidFill>
              </a:rPr>
              <a:t>2. Hádzanie orechov </a:t>
            </a:r>
            <a:r>
              <a:rPr lang="sk-SK" sz="1000" b="1" dirty="0"/>
              <a:t>- </a:t>
            </a:r>
            <a:r>
              <a:rPr lang="sk-SK" sz="1000" dirty="0"/>
              <a:t>hádzanie orechov do rohov izieb symbolizuje hojnosť v rodine po celý rok.</a:t>
            </a:r>
          </a:p>
          <a:p>
            <a:pPr algn="just"/>
            <a:r>
              <a:rPr lang="sk-SK" sz="1000" b="1" dirty="0">
                <a:solidFill>
                  <a:srgbClr val="C00000"/>
                </a:solidFill>
              </a:rPr>
              <a:t>3. Cesnak, med a oblátka </a:t>
            </a:r>
            <a:r>
              <a:rPr lang="sk-SK" sz="1000" b="1" dirty="0"/>
              <a:t>- j</a:t>
            </a:r>
            <a:r>
              <a:rPr lang="sk-SK" sz="1000" dirty="0"/>
              <a:t>e azda to najtradičnejšie pri štedrej večeri. Cesnak nám má zabezpečiť zdravie po celý rok a med to, aby sme boli dobrí ,,ako med´´.</a:t>
            </a:r>
          </a:p>
          <a:p>
            <a:pPr algn="just"/>
            <a:r>
              <a:rPr lang="sk-SK" sz="1000" b="1" dirty="0">
                <a:solidFill>
                  <a:srgbClr val="C00000"/>
                </a:solidFill>
              </a:rPr>
              <a:t>4. Medový krížik na čelo </a:t>
            </a:r>
            <a:r>
              <a:rPr lang="sk-SK" sz="1000" b="1" dirty="0"/>
              <a:t>- </a:t>
            </a:r>
            <a:r>
              <a:rPr lang="sk-SK" sz="1000" dirty="0"/>
              <a:t>symbolizuje zdravie, pokoru a dobrotu. Podľa tradície namočí matka strúčik cesnaku do medu a na čelách ostatných členov rodiny urobí krížik.</a:t>
            </a:r>
          </a:p>
          <a:p>
            <a:pPr algn="just"/>
            <a:r>
              <a:rPr lang="sk-SK" sz="1000" b="1" dirty="0">
                <a:solidFill>
                  <a:srgbClr val="C00000"/>
                </a:solidFill>
              </a:rPr>
              <a:t>5. Krájanie jablka </a:t>
            </a:r>
            <a:r>
              <a:rPr lang="sk-SK" sz="1000" b="1" dirty="0"/>
              <a:t>- </a:t>
            </a:r>
            <a:r>
              <a:rPr lang="sk-SK" sz="1000" dirty="0"/>
              <a:t>Pred štedrou večerou sa tradične krája jabĺčko na polovicu. Pokiaľ sa v strede jabĺčka vytvorí hviezda, znamená to, že členovia rodiny budú zdraví. </a:t>
            </a:r>
          </a:p>
          <a:p>
            <a:pPr algn="just"/>
            <a:r>
              <a:rPr lang="sk-SK" sz="1000" b="1" dirty="0">
                <a:solidFill>
                  <a:srgbClr val="C00000"/>
                </a:solidFill>
              </a:rPr>
              <a:t>6. Tanier navyše</a:t>
            </a:r>
          </a:p>
          <a:p>
            <a:pPr algn="just"/>
            <a:r>
              <a:rPr lang="sk-SK" sz="1000" dirty="0"/>
              <a:t>Pri prestieraní štedrovečerného stola sa zvykne prestrieť jeden tanier s príborom navyše. Tento tanier je podľa zvyklostí prestretý pre náhodných pocestných. V niektorých slovenských rodinách prestierajú tanier navyše pre zosnulých členov rodiny.</a:t>
            </a:r>
          </a:p>
          <a:p>
            <a:pPr algn="just"/>
            <a:r>
              <a:rPr lang="sk-SK" sz="1000" b="1" dirty="0">
                <a:solidFill>
                  <a:srgbClr val="C00000"/>
                </a:solidFill>
              </a:rPr>
              <a:t>7. Pôst</a:t>
            </a:r>
          </a:p>
          <a:p>
            <a:pPr algn="just"/>
            <a:r>
              <a:rPr lang="sk-SK" sz="1000" dirty="0"/>
              <a:t>Na Štedrý deň by sa mal podľa tradície dodržiavať pôst. Ten by mal trvať do východu prvej hviezdy na oblohe. Pôst symbolizuje prípravu na príchod Ježiša Krista.</a:t>
            </a:r>
          </a:p>
          <a:p>
            <a:pPr algn="just"/>
            <a:r>
              <a:rPr lang="sk-SK" sz="1000" b="1" dirty="0">
                <a:solidFill>
                  <a:srgbClr val="C00000"/>
                </a:solidFill>
              </a:rPr>
              <a:t>8. Zákaz odbiehania od štedrovečerného stola</a:t>
            </a:r>
          </a:p>
          <a:p>
            <a:pPr algn="just"/>
            <a:r>
              <a:rPr lang="sk-SK" sz="1000" dirty="0"/>
              <a:t>Členovia rodiny by nemali od štedrovečerného stola odbiehať. Všetko čo je potrebné, by malo byť na stole prichystané vopred. Ak treba predsa len ešte niečo priniesť, vstať od stola by mal len jeden </a:t>
            </a:r>
            <a:r>
              <a:rPr lang="sk-SK" sz="1000" dirty="0" smtClean="0"/>
              <a:t>z rodiny</a:t>
            </a:r>
            <a:r>
              <a:rPr lang="sk-SK" sz="1000" dirty="0"/>
              <a:t>.</a:t>
            </a:r>
          </a:p>
          <a:p>
            <a:pPr algn="just"/>
            <a:r>
              <a:rPr lang="sk-SK" sz="1000" b="1" dirty="0">
                <a:solidFill>
                  <a:srgbClr val="C00000"/>
                </a:solidFill>
              </a:rPr>
              <a:t>9. Zapálená svieca na stole</a:t>
            </a:r>
          </a:p>
          <a:p>
            <a:pPr algn="just"/>
            <a:r>
              <a:rPr lang="sk-SK" sz="1000" dirty="0"/>
              <a:t>Na štedrovečernom stole by mala horieť svieca, ktorá je symbolom Vianoc. Veriace rodiny si chodia do kostola pre betlehemské svetlo, ktoré im na svieci horí.</a:t>
            </a:r>
            <a:br>
              <a:rPr lang="sk-SK" sz="1000" dirty="0"/>
            </a:br>
            <a:r>
              <a:rPr lang="sk-SK" sz="1000" b="1" dirty="0">
                <a:solidFill>
                  <a:srgbClr val="C00000"/>
                </a:solidFill>
              </a:rPr>
              <a:t>10. Sfukovanie sviece</a:t>
            </a:r>
          </a:p>
          <a:p>
            <a:pPr algn="just"/>
            <a:r>
              <a:rPr lang="sk-SK" sz="1000" dirty="0"/>
              <a:t>Vianočným zvykom  je aj sfukovanie sviece jednotlivými členmi rodiny. Tradícia hovorí, že pokiaľ sa dvíha dym zo sviece rovno, daný člen rodiny bude po celý rok zdravý. Pokiaľ však pôjde dym nabok, očakávať môže zdravotné problémy.</a:t>
            </a:r>
          </a:p>
          <a:p>
            <a:pPr algn="just"/>
            <a:r>
              <a:rPr lang="sk-SK" sz="1000" b="1" dirty="0">
                <a:solidFill>
                  <a:srgbClr val="C00000"/>
                </a:solidFill>
              </a:rPr>
              <a:t>11. Reťaz okolo stola</a:t>
            </a:r>
          </a:p>
          <a:p>
            <a:pPr algn="just"/>
            <a:r>
              <a:rPr lang="sk-SK" sz="1000" dirty="0"/>
              <a:t>Obľúbeným vianočným zvykom najmä na východe Slovenska je reťaz obmotaná okolo štedrovečerného stola. Stôl obmotaný reťazou symbolizuje súdržnosť rodiny.</a:t>
            </a:r>
          </a:p>
          <a:p>
            <a:pPr algn="just"/>
            <a:r>
              <a:rPr lang="sk-SK" sz="1000" b="1" dirty="0">
                <a:solidFill>
                  <a:srgbClr val="C00000"/>
                </a:solidFill>
              </a:rPr>
              <a:t>12. Modlitba</a:t>
            </a:r>
          </a:p>
          <a:p>
            <a:pPr algn="just"/>
            <a:r>
              <a:rPr lang="sk-SK" sz="1000" dirty="0"/>
              <a:t>Keďže Vianoce sú kresťanským sviatkom, pri štedrovečernom stole nesmie chýbať modlitba. </a:t>
            </a:r>
            <a:endParaRPr lang="sk-SK" sz="1000" dirty="0">
              <a:solidFill>
                <a:srgbClr val="212529"/>
              </a:solidFill>
              <a:latin typeface="-apple-system"/>
            </a:endParaRPr>
          </a:p>
        </p:txBody>
      </p:sp>
      <p:sp>
        <p:nvSpPr>
          <p:cNvPr id="5" name="Obdĺžnik 4"/>
          <p:cNvSpPr/>
          <p:nvPr/>
        </p:nvSpPr>
        <p:spPr>
          <a:xfrm>
            <a:off x="1062122" y="338461"/>
            <a:ext cx="2608406" cy="276999"/>
          </a:xfrm>
          <a:prstGeom prst="rect">
            <a:avLst/>
          </a:prstGeom>
        </p:spPr>
        <p:txBody>
          <a:bodyPr wrap="none">
            <a:spAutoFit/>
          </a:bodyPr>
          <a:lstStyle/>
          <a:p>
            <a:r>
              <a:rPr lang="sk-SK" sz="1200" dirty="0" smtClean="0">
                <a:latin typeface="Arial" panose="020B0604020202020204" pitchFamily="34" charset="0"/>
                <a:cs typeface="Arial" panose="020B0604020202020204" pitchFamily="34" charset="0"/>
              </a:rPr>
              <a:t>     </a:t>
            </a:r>
            <a:r>
              <a:rPr lang="sk-SK" sz="1100" dirty="0" smtClean="0">
                <a:latin typeface="Arial" panose="020B0604020202020204" pitchFamily="34" charset="0"/>
                <a:cs typeface="Arial" panose="020B0604020202020204" pitchFamily="34" charset="0"/>
              </a:rPr>
              <a:t>VIANOČNÉ </a:t>
            </a:r>
            <a:r>
              <a:rPr lang="sk-SK" sz="1100" dirty="0">
                <a:latin typeface="Arial" panose="020B0604020202020204" pitchFamily="34" charset="0"/>
                <a:cs typeface="Arial" panose="020B0604020202020204" pitchFamily="34" charset="0"/>
              </a:rPr>
              <a:t>RECEPTY  - ŠPECIÁL</a:t>
            </a:r>
          </a:p>
        </p:txBody>
      </p:sp>
      <p:sp>
        <p:nvSpPr>
          <p:cNvPr id="4" name="Obdĺžnik 3"/>
          <p:cNvSpPr/>
          <p:nvPr/>
        </p:nvSpPr>
        <p:spPr>
          <a:xfrm>
            <a:off x="106972" y="597409"/>
            <a:ext cx="2595130" cy="2462213"/>
          </a:xfrm>
          <a:prstGeom prst="rect">
            <a:avLst/>
          </a:prstGeom>
        </p:spPr>
        <p:txBody>
          <a:bodyPr wrap="square">
            <a:spAutoFit/>
          </a:bodyPr>
          <a:lstStyle/>
          <a:p>
            <a:r>
              <a:rPr lang="sk-SK" sz="1100" b="1" u="sng" dirty="0"/>
              <a:t>Pôstna vianočná kapustnica bez mäsa</a:t>
            </a:r>
          </a:p>
          <a:p>
            <a:r>
              <a:rPr lang="sk-SK" sz="1100" dirty="0"/>
              <a:t> 500 g kvasená kapusta</a:t>
            </a:r>
          </a:p>
          <a:p>
            <a:r>
              <a:rPr lang="sk-SK" sz="1100" dirty="0"/>
              <a:t> 300 ml voda z kyslej kapusty</a:t>
            </a:r>
          </a:p>
          <a:p>
            <a:r>
              <a:rPr lang="sk-SK" sz="1100" dirty="0"/>
              <a:t> 1 ks cibuľa</a:t>
            </a:r>
          </a:p>
          <a:p>
            <a:r>
              <a:rPr lang="sk-SK" sz="1100" dirty="0"/>
              <a:t> 2 ks bobkový list</a:t>
            </a:r>
          </a:p>
          <a:p>
            <a:r>
              <a:rPr lang="sk-SK" sz="1100" dirty="0"/>
              <a:t> cesnak</a:t>
            </a:r>
          </a:p>
          <a:p>
            <a:r>
              <a:rPr lang="sk-SK" sz="1100" dirty="0"/>
              <a:t> mletá paprika</a:t>
            </a:r>
          </a:p>
          <a:p>
            <a:r>
              <a:rPr lang="sk-SK" sz="1100" dirty="0"/>
              <a:t> majoránka</a:t>
            </a:r>
          </a:p>
          <a:p>
            <a:r>
              <a:rPr lang="sk-SK" sz="1100" dirty="0"/>
              <a:t> mletá rasca</a:t>
            </a:r>
          </a:p>
          <a:p>
            <a:r>
              <a:rPr lang="sk-SK" sz="1100" dirty="0"/>
              <a:t> mleté čierne korenie</a:t>
            </a:r>
          </a:p>
          <a:p>
            <a:r>
              <a:rPr lang="sk-SK" sz="1100" dirty="0"/>
              <a:t> sušené huby</a:t>
            </a:r>
          </a:p>
          <a:p>
            <a:r>
              <a:rPr lang="sk-SK" sz="1100" dirty="0"/>
              <a:t> sušené slivky</a:t>
            </a:r>
          </a:p>
          <a:p>
            <a:r>
              <a:rPr lang="sk-SK" sz="1100" dirty="0"/>
              <a:t> olej</a:t>
            </a:r>
          </a:p>
          <a:p>
            <a:r>
              <a:rPr lang="sk-SK" sz="1100" dirty="0"/>
              <a:t> soľ</a:t>
            </a:r>
          </a:p>
        </p:txBody>
      </p:sp>
      <p:sp>
        <p:nvSpPr>
          <p:cNvPr id="7" name="Obdĺžnik 6"/>
          <p:cNvSpPr/>
          <p:nvPr/>
        </p:nvSpPr>
        <p:spPr>
          <a:xfrm>
            <a:off x="0" y="3041571"/>
            <a:ext cx="4796756" cy="3816429"/>
          </a:xfrm>
          <a:prstGeom prst="rect">
            <a:avLst/>
          </a:prstGeom>
        </p:spPr>
        <p:txBody>
          <a:bodyPr wrap="square">
            <a:spAutoFit/>
          </a:bodyPr>
          <a:lstStyle/>
          <a:p>
            <a:pPr algn="just"/>
            <a:r>
              <a:rPr lang="sk-SK" sz="1100" dirty="0"/>
              <a:t>1 menšiu cibuľu nakrájame nadrobno a na malom množstve slnečnicového oleja ju osmažíme do </a:t>
            </a:r>
            <a:r>
              <a:rPr lang="sk-SK" sz="1100" dirty="0" err="1"/>
              <a:t>sklovita</a:t>
            </a:r>
            <a:r>
              <a:rPr lang="sk-SK" sz="1100" dirty="0"/>
              <a:t>.</a:t>
            </a:r>
          </a:p>
          <a:p>
            <a:pPr algn="just"/>
            <a:endParaRPr lang="sk-SK" sz="1100" dirty="0"/>
          </a:p>
          <a:p>
            <a:pPr algn="just"/>
            <a:r>
              <a:rPr lang="sk-SK" sz="1100" dirty="0"/>
              <a:t>Do osmaženej cibuľky pridáme lyžičku kvalitnej mletej červenej papriky, krátko premiešame, len aby sa paprika spojila s tukom a hneď pridáme 500 g pokrájanej kvasenej kapusty. Premiešame a zalejeme 300 ml kapustnej vody a 200 ml studenej vody. Na kapustovú vodu musíme myslieť už pri nákupe. Niektoré balenia kapusty vodu obsahujú, iné nie. No kapustná voda sa dá kúpiť aj samostatne. Je treba dať pozor na chemikálie. Niektorí výrobcovia chemikálie pridávajú a v kapuste sú jednoznačne cítiť. Takejto kapuste sa treba vyhnúť, z chemickej kapusty sa nedá nič chutné navariť.</a:t>
            </a:r>
          </a:p>
          <a:p>
            <a:pPr algn="just"/>
            <a:endParaRPr lang="sk-SK" sz="1100" dirty="0"/>
          </a:p>
          <a:p>
            <a:pPr algn="just"/>
            <a:r>
              <a:rPr lang="sk-SK" sz="1100" dirty="0"/>
              <a:t>Ďalej pridáme 3 prelisované strúčiky cesnaku, 2 bobkové listy, štipku mletého čierneho korenia, štipku čerstvo mletého alebo drveného </a:t>
            </a:r>
            <a:r>
              <a:rPr lang="sk-SK" sz="1100" dirty="0" err="1"/>
              <a:t>kmínu</a:t>
            </a:r>
            <a:r>
              <a:rPr lang="sk-SK" sz="1100" dirty="0"/>
              <a:t>, podľa chuti sušenú majoránku a hrsť sušených húb.</a:t>
            </a:r>
          </a:p>
          <a:p>
            <a:pPr algn="just"/>
            <a:endParaRPr lang="sk-SK" sz="1100" dirty="0"/>
          </a:p>
          <a:p>
            <a:pPr algn="just"/>
            <a:r>
              <a:rPr lang="sk-SK" sz="1100" dirty="0"/>
              <a:t>Kto má rád, môže pridať sušené slivky, sušené jablká alebo iné sušené ovocie.</a:t>
            </a:r>
          </a:p>
          <a:p>
            <a:pPr algn="just"/>
            <a:endParaRPr lang="sk-SK" sz="1100" dirty="0"/>
          </a:p>
          <a:p>
            <a:pPr algn="just"/>
            <a:r>
              <a:rPr lang="sk-SK" sz="1100" dirty="0"/>
              <a:t>Kapustnicu zakryjeme pokrievkou a varíme 15 - 20 minút na miernom ohni.</a:t>
            </a:r>
          </a:p>
          <a:p>
            <a:pPr algn="just"/>
            <a:endParaRPr lang="sk-SK" sz="1100" dirty="0"/>
          </a:p>
          <a:p>
            <a:pPr algn="just"/>
            <a:r>
              <a:rPr lang="sk-SK" sz="1100" dirty="0"/>
              <a:t>Na záver podľa chuti dosolíme, ak máme radi, </a:t>
            </a:r>
            <a:r>
              <a:rPr lang="sk-SK" sz="1100" dirty="0" smtClean="0"/>
              <a:t>môžeme </a:t>
            </a:r>
            <a:r>
              <a:rPr lang="sk-SK" sz="1100" dirty="0"/>
              <a:t>pridať jeden strúčik prelisovaného cesnaku na vôňu, odstavíme a podávame.</a:t>
            </a:r>
          </a:p>
        </p:txBody>
      </p:sp>
      <p:pic>
        <p:nvPicPr>
          <p:cNvPr id="1026" name="Picture 2" descr="Pôstna vianočná kapustnica bez mäsa"/>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988" t="16613"/>
          <a:stretch/>
        </p:blipFill>
        <p:spPr bwMode="auto">
          <a:xfrm>
            <a:off x="2598781" y="833143"/>
            <a:ext cx="1850553" cy="1990744"/>
          </a:xfrm>
          <a:prstGeom prst="rect">
            <a:avLst/>
          </a:prstGeom>
          <a:noFill/>
          <a:extLst>
            <a:ext uri="{909E8E84-426E-40DD-AFC4-6F175D3DCCD1}">
              <a14:hiddenFill xmlns:a14="http://schemas.microsoft.com/office/drawing/2010/main">
                <a:solidFill>
                  <a:srgbClr val="FFFFFF"/>
                </a:solidFill>
              </a14:hiddenFill>
            </a:ext>
          </a:extLst>
        </p:spPr>
      </p:pic>
      <p:sp>
        <p:nvSpPr>
          <p:cNvPr id="11" name="BlokTextu 10"/>
          <p:cNvSpPr txBox="1"/>
          <p:nvPr/>
        </p:nvSpPr>
        <p:spPr>
          <a:xfrm>
            <a:off x="1653322" y="2748063"/>
            <a:ext cx="1110343" cy="307777"/>
          </a:xfrm>
          <a:prstGeom prst="rect">
            <a:avLst/>
          </a:prstGeom>
          <a:noFill/>
        </p:spPr>
        <p:txBody>
          <a:bodyPr wrap="square" rtlCol="0">
            <a:spAutoFit/>
          </a:bodyPr>
          <a:lstStyle/>
          <a:p>
            <a:r>
              <a:rPr lang="sk-SK" sz="1400" b="1" dirty="0" smtClean="0"/>
              <a:t>Postup:</a:t>
            </a:r>
            <a:endParaRPr lang="sk-SK" sz="1400" b="1" dirty="0"/>
          </a:p>
        </p:txBody>
      </p:sp>
    </p:spTree>
    <p:extLst>
      <p:ext uri="{BB962C8B-B14F-4D97-AF65-F5344CB8AC3E}">
        <p14:creationId xmlns:p14="http://schemas.microsoft.com/office/powerpoint/2010/main" val="10912241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216468" y="30728"/>
            <a:ext cx="630937" cy="246349"/>
          </a:xfrm>
          <a:prstGeom prst="rect">
            <a:avLst/>
          </a:prstGeom>
          <a:noFill/>
        </p:spPr>
        <p:txBody>
          <a:bodyPr wrap="square" rtlCol="0">
            <a:spAutoFit/>
          </a:bodyPr>
          <a:lstStyle/>
          <a:p>
            <a:r>
              <a:rPr lang="sk-SK" sz="1001" dirty="0"/>
              <a:t>- 8 -</a:t>
            </a:r>
          </a:p>
        </p:txBody>
      </p:sp>
      <p:sp>
        <p:nvSpPr>
          <p:cNvPr id="3" name="BlokTextu 2"/>
          <p:cNvSpPr txBox="1"/>
          <p:nvPr/>
        </p:nvSpPr>
        <p:spPr>
          <a:xfrm>
            <a:off x="7004305" y="89061"/>
            <a:ext cx="603504" cy="246349"/>
          </a:xfrm>
          <a:prstGeom prst="rect">
            <a:avLst/>
          </a:prstGeom>
          <a:noFill/>
        </p:spPr>
        <p:txBody>
          <a:bodyPr wrap="square" rtlCol="0">
            <a:spAutoFit/>
          </a:bodyPr>
          <a:lstStyle/>
          <a:p>
            <a:r>
              <a:rPr lang="sk-SK" sz="1001" dirty="0"/>
              <a:t>- 9 -</a:t>
            </a:r>
          </a:p>
        </p:txBody>
      </p:sp>
      <p:pic>
        <p:nvPicPr>
          <p:cNvPr id="8" name="Obrázok 7"/>
          <p:cNvPicPr>
            <a:picLocks noChangeAspect="1"/>
          </p:cNvPicPr>
          <p:nvPr/>
        </p:nvPicPr>
        <p:blipFill rotWithShape="1">
          <a:blip r:embed="rId2"/>
          <a:srcRect t="10280" b="10369"/>
          <a:stretch/>
        </p:blipFill>
        <p:spPr>
          <a:xfrm>
            <a:off x="3093668" y="4363033"/>
            <a:ext cx="1689427" cy="2281563"/>
          </a:xfrm>
          <a:prstGeom prst="rect">
            <a:avLst/>
          </a:prstGeom>
        </p:spPr>
      </p:pic>
      <p:sp>
        <p:nvSpPr>
          <p:cNvPr id="9" name="Obdĺžnik 8"/>
          <p:cNvSpPr/>
          <p:nvPr/>
        </p:nvSpPr>
        <p:spPr>
          <a:xfrm>
            <a:off x="30176" y="842388"/>
            <a:ext cx="2375672" cy="2039020"/>
          </a:xfrm>
          <a:prstGeom prst="rect">
            <a:avLst/>
          </a:prstGeom>
          <a:solidFill>
            <a:schemeClr val="accent5">
              <a:lumMod val="20000"/>
              <a:lumOff val="80000"/>
            </a:schemeClr>
          </a:solidFill>
        </p:spPr>
        <p:txBody>
          <a:bodyPr wrap="square">
            <a:spAutoFit/>
          </a:bodyPr>
          <a:lstStyle/>
          <a:p>
            <a:pPr algn="just"/>
            <a:endParaRPr lang="sk-SK" sz="1100" dirty="0">
              <a:solidFill>
                <a:prstClr val="black"/>
              </a:solidFill>
            </a:endParaRPr>
          </a:p>
          <a:p>
            <a:pPr algn="just"/>
            <a:r>
              <a:rPr lang="sk-SK" sz="1050" dirty="0">
                <a:solidFill>
                  <a:prstClr val="black"/>
                </a:solidFill>
              </a:rPr>
              <a:t>Náš časopis chceme obohatiť o novú rubriku. Pomysleli sme si, že by bolo fajn nazrieť do sveta našich učiteľov a spoznať ich aj po inej stránke. V predchádzajúcom čísle Komenského kamaráta sme videli nádhernú zbierku náramkových hodiniek u pána učiteľa Alexandra </a:t>
            </a:r>
            <a:r>
              <a:rPr lang="sk-SK" sz="1050" dirty="0" err="1">
                <a:solidFill>
                  <a:prstClr val="black"/>
                </a:solidFill>
              </a:rPr>
              <a:t>Loziaka</a:t>
            </a:r>
            <a:r>
              <a:rPr lang="sk-SK" sz="1050" dirty="0">
                <a:solidFill>
                  <a:prstClr val="black"/>
                </a:solidFill>
              </a:rPr>
              <a:t>, no a teraz sa naše nové redakčné posily  vyzbrojili diktafónom a urobili interview s pánom učiteľom </a:t>
            </a:r>
            <a:r>
              <a:rPr lang="sk-SK" sz="1050" dirty="0" smtClean="0">
                <a:solidFill>
                  <a:prstClr val="black"/>
                </a:solidFill>
              </a:rPr>
              <a:t>Róbertom </a:t>
            </a:r>
            <a:r>
              <a:rPr lang="sk-SK" sz="1050" dirty="0" err="1">
                <a:solidFill>
                  <a:prstClr val="black"/>
                </a:solidFill>
              </a:rPr>
              <a:t>Iľašom</a:t>
            </a:r>
            <a:r>
              <a:rPr lang="sk-SK" sz="1050" dirty="0">
                <a:solidFill>
                  <a:prstClr val="black"/>
                </a:solidFill>
              </a:rPr>
              <a:t>.</a:t>
            </a:r>
          </a:p>
        </p:txBody>
      </p:sp>
      <p:sp>
        <p:nvSpPr>
          <p:cNvPr id="10" name="BlokTextu 9"/>
          <p:cNvSpPr txBox="1"/>
          <p:nvPr/>
        </p:nvSpPr>
        <p:spPr>
          <a:xfrm>
            <a:off x="1900426" y="335410"/>
            <a:ext cx="1035179" cy="276999"/>
          </a:xfrm>
          <a:prstGeom prst="rect">
            <a:avLst/>
          </a:prstGeom>
          <a:noFill/>
          <a:ln>
            <a:solidFill>
              <a:srgbClr val="0070C0"/>
            </a:solidFill>
          </a:ln>
        </p:spPr>
        <p:txBody>
          <a:bodyPr wrap="square" rtlCol="0">
            <a:spAutoFit/>
          </a:bodyPr>
          <a:lstStyle/>
          <a:p>
            <a:r>
              <a:rPr lang="sk-SK" sz="1200" dirty="0"/>
              <a:t>Na návšteve</a:t>
            </a:r>
          </a:p>
        </p:txBody>
      </p:sp>
      <p:pic>
        <p:nvPicPr>
          <p:cNvPr id="11" name="Obrázok 10"/>
          <p:cNvPicPr>
            <a:picLocks noChangeAspect="1"/>
          </p:cNvPicPr>
          <p:nvPr/>
        </p:nvPicPr>
        <p:blipFill rotWithShape="1">
          <a:blip r:embed="rId3"/>
          <a:srcRect l="4756" t="10100" b="7400"/>
          <a:stretch/>
        </p:blipFill>
        <p:spPr>
          <a:xfrm>
            <a:off x="5457779" y="4318982"/>
            <a:ext cx="1754474" cy="2369663"/>
          </a:xfrm>
          <a:prstGeom prst="rect">
            <a:avLst/>
          </a:prstGeom>
        </p:spPr>
      </p:pic>
      <p:pic>
        <p:nvPicPr>
          <p:cNvPr id="12" name="Obrázok 11"/>
          <p:cNvPicPr>
            <a:picLocks noChangeAspect="1"/>
          </p:cNvPicPr>
          <p:nvPr/>
        </p:nvPicPr>
        <p:blipFill rotWithShape="1">
          <a:blip r:embed="rId4"/>
          <a:srcRect l="15850" t="22400" r="5849"/>
          <a:stretch/>
        </p:blipFill>
        <p:spPr>
          <a:xfrm>
            <a:off x="2418015" y="942590"/>
            <a:ext cx="2365080" cy="1838616"/>
          </a:xfrm>
          <a:prstGeom prst="rect">
            <a:avLst/>
          </a:prstGeom>
        </p:spPr>
      </p:pic>
      <p:sp>
        <p:nvSpPr>
          <p:cNvPr id="14" name="BlokTextu 13"/>
          <p:cNvSpPr txBox="1"/>
          <p:nvPr/>
        </p:nvSpPr>
        <p:spPr>
          <a:xfrm>
            <a:off x="30175" y="3116538"/>
            <a:ext cx="4825289" cy="1246495"/>
          </a:xfrm>
          <a:prstGeom prst="rect">
            <a:avLst/>
          </a:prstGeom>
          <a:noFill/>
        </p:spPr>
        <p:txBody>
          <a:bodyPr wrap="square" rtlCol="0">
            <a:spAutoFit/>
          </a:bodyPr>
          <a:lstStyle/>
          <a:p>
            <a:r>
              <a:rPr lang="sk-SK" sz="1050" i="1" dirty="0"/>
              <a:t>Pán učiteľ, môžeme sa spýtať, ako u Vás prebiehajú prípravy na Vianoce?</a:t>
            </a:r>
          </a:p>
          <a:p>
            <a:endParaRPr lang="sk-SK" sz="1050" i="1" dirty="0"/>
          </a:p>
          <a:p>
            <a:pPr algn="just"/>
            <a:r>
              <a:rPr lang="sk-SK" sz="1050" dirty="0"/>
              <a:t>Prípravy na Vianoce začínajú zapálením prvej adventnej sviece. Mojou starosťou je vyčistiť komín a piecku, aby nám pekne horel oheň. Manželka dôkladne poupratuje každý kút nášho domu a  pripravuje výzdobu. Postupne si spolu vyzdobíme celú domácnosť. Počúvame vianočné koledy a piesne rôznych hudobných žánrov.  </a:t>
            </a:r>
          </a:p>
          <a:p>
            <a:pPr algn="just"/>
            <a:endParaRPr lang="sk-SK" sz="1200" dirty="0"/>
          </a:p>
        </p:txBody>
      </p:sp>
      <p:sp>
        <p:nvSpPr>
          <p:cNvPr id="16" name="Obdĺžnik 15"/>
          <p:cNvSpPr/>
          <p:nvPr/>
        </p:nvSpPr>
        <p:spPr>
          <a:xfrm>
            <a:off x="5276088" y="385964"/>
            <a:ext cx="4492752" cy="4293611"/>
          </a:xfrm>
          <a:prstGeom prst="rect">
            <a:avLst/>
          </a:prstGeom>
        </p:spPr>
        <p:txBody>
          <a:bodyPr wrap="square">
            <a:spAutoFit/>
          </a:bodyPr>
          <a:lstStyle/>
          <a:p>
            <a:r>
              <a:rPr lang="sk-SK" sz="1050" i="1" dirty="0"/>
              <a:t>Kto u Vás zdobí vianočný stromček a ako bude vyzerať?</a:t>
            </a:r>
          </a:p>
          <a:p>
            <a:endParaRPr lang="sk-SK" sz="1050" i="1" dirty="0"/>
          </a:p>
          <a:p>
            <a:pPr algn="just"/>
            <a:r>
              <a:rPr lang="sk-SK" sz="1050" dirty="0"/>
              <a:t>Tradične zdobíme vianočný stromček spoločne  s mojou manželkou, teraz už </a:t>
            </a:r>
            <a:r>
              <a:rPr lang="sk-SK" sz="1050" dirty="0" smtClean="0"/>
              <a:t>aj s malým </a:t>
            </a:r>
            <a:r>
              <a:rPr lang="sk-SK" sz="1050" dirty="0" err="1"/>
              <a:t>Robkom</a:t>
            </a:r>
            <a:r>
              <a:rPr lang="sk-SK" sz="1050" dirty="0"/>
              <a:t>. My máme umelý vianočný stromček.  Bude tmavozelený, vysoký až po strop a na ňom budú červené a zlaté ozdoby. </a:t>
            </a:r>
          </a:p>
          <a:p>
            <a:pPr algn="just"/>
            <a:endParaRPr lang="sk-SK" sz="1050" i="1" dirty="0"/>
          </a:p>
          <a:p>
            <a:pPr algn="just"/>
            <a:r>
              <a:rPr lang="sk-SK" sz="1050" i="1" dirty="0"/>
              <a:t>Na aké vianočné jedlo sa tešíte najviac a kto ho bude variť?</a:t>
            </a:r>
          </a:p>
          <a:p>
            <a:pPr algn="just"/>
            <a:endParaRPr lang="sk-SK" sz="1050" i="1" dirty="0"/>
          </a:p>
          <a:p>
            <a:pPr algn="just"/>
            <a:r>
              <a:rPr lang="sk-SK" sz="1050" dirty="0"/>
              <a:t>Najviac sa teším na vianočnú kapustnicu. Rozhodne ju budem variť ja, pretože sa v tom vyžívam a mám tajný recept, nikomu ho neprezradím.           Robím najlepšiu kapustnicu na svete. </a:t>
            </a:r>
          </a:p>
          <a:p>
            <a:pPr algn="just"/>
            <a:endParaRPr lang="sk-SK" sz="1050" i="1" dirty="0"/>
          </a:p>
          <a:p>
            <a:pPr algn="just"/>
            <a:r>
              <a:rPr lang="sk-SK" sz="1050" i="1" dirty="0"/>
              <a:t>Budete Vianoce oslavovať s najbližšími alebo s celou rodinou?</a:t>
            </a:r>
          </a:p>
          <a:p>
            <a:pPr algn="just"/>
            <a:endParaRPr lang="sk-SK" sz="1050" i="1" dirty="0"/>
          </a:p>
          <a:p>
            <a:pPr algn="just"/>
            <a:r>
              <a:rPr lang="sk-SK" sz="1050" dirty="0"/>
              <a:t>Vianoce budeme oslavovať aj s najbližšími, aj s celou rodinou. Dokonca budeme cestovať za tými príbuznými, ktorí s nami na Štedrý večer nebudú. </a:t>
            </a:r>
          </a:p>
          <a:p>
            <a:pPr algn="just"/>
            <a:endParaRPr lang="sk-SK" sz="1050" dirty="0"/>
          </a:p>
          <a:p>
            <a:pPr algn="just"/>
            <a:r>
              <a:rPr lang="sk-SK" sz="1050" i="1" dirty="0"/>
              <a:t>Tak Vám ďakujeme za rozhovor a želáme krásne Vianoce</a:t>
            </a:r>
            <a:r>
              <a:rPr lang="sk-SK" sz="1050" i="1" dirty="0" smtClean="0"/>
              <a:t>!</a:t>
            </a:r>
          </a:p>
          <a:p>
            <a:pPr algn="just"/>
            <a:endParaRPr lang="sk-SK" sz="1050" i="1" dirty="0"/>
          </a:p>
          <a:p>
            <a:pPr algn="just"/>
            <a:r>
              <a:rPr lang="sk-SK" sz="1050" dirty="0" smtClean="0"/>
              <a:t>Aj ja prajem všetkým žiakom, rodičom </a:t>
            </a:r>
          </a:p>
          <a:p>
            <a:pPr algn="just"/>
            <a:r>
              <a:rPr lang="sk-SK" sz="1050" dirty="0"/>
              <a:t>a</a:t>
            </a:r>
            <a:r>
              <a:rPr lang="sk-SK" sz="1050" dirty="0" smtClean="0"/>
              <a:t> kolegom pokojné, radostné a šťastné</a:t>
            </a:r>
          </a:p>
          <a:p>
            <a:pPr algn="just"/>
            <a:r>
              <a:rPr lang="sk-SK" sz="1050" dirty="0" smtClean="0"/>
              <a:t>Vianoce v kruhu najbližších.  </a:t>
            </a:r>
            <a:endParaRPr lang="sk-SK" sz="1050" dirty="0"/>
          </a:p>
          <a:p>
            <a:pPr algn="just"/>
            <a:endParaRPr lang="sk-SK" sz="1200" i="1" dirty="0"/>
          </a:p>
          <a:p>
            <a:pPr algn="just"/>
            <a:endParaRPr lang="sk-SK" sz="1200" i="1" dirty="0"/>
          </a:p>
          <a:p>
            <a:endParaRPr lang="sk-SK" sz="1801" dirty="0"/>
          </a:p>
        </p:txBody>
      </p:sp>
      <p:sp>
        <p:nvSpPr>
          <p:cNvPr id="18" name="Obdĺžnik 17"/>
          <p:cNvSpPr/>
          <p:nvPr/>
        </p:nvSpPr>
        <p:spPr>
          <a:xfrm>
            <a:off x="77658" y="4650546"/>
            <a:ext cx="2831667" cy="1985287"/>
          </a:xfrm>
          <a:prstGeom prst="rect">
            <a:avLst/>
          </a:prstGeom>
        </p:spPr>
        <p:txBody>
          <a:bodyPr wrap="square">
            <a:spAutoFit/>
          </a:bodyPr>
          <a:lstStyle/>
          <a:p>
            <a:r>
              <a:rPr lang="sk-SK" sz="1050" i="1" dirty="0"/>
              <a:t>Ako prežíva Vianoce Váš malý syn a aký darček bude mať pod stromčekom?</a:t>
            </a:r>
          </a:p>
          <a:p>
            <a:endParaRPr lang="sk-SK" sz="1050" i="1" dirty="0"/>
          </a:p>
          <a:p>
            <a:pPr algn="just"/>
            <a:r>
              <a:rPr lang="sk-SK" sz="1050" dirty="0"/>
              <a:t>Minulý rok na Vianoce mal náš malý </a:t>
            </a:r>
            <a:r>
              <a:rPr lang="sk-SK" sz="1050" dirty="0" err="1"/>
              <a:t>Robko</a:t>
            </a:r>
            <a:r>
              <a:rPr lang="sk-SK" sz="1050" dirty="0"/>
              <a:t> len štyri mesiace. Nevedel ešte prejaviť radosť, lebo to veľmi nevnímal. Teraz je už starší, už sa dokáže tešiť. Veľmi sa mu páčia vianočné koledy a piesne. Máme pre neho kopec darčekov vo forme rôznych náučných hier, takže sa veľmi tešíme na spoločné chvíle.</a:t>
            </a:r>
          </a:p>
          <a:p>
            <a:endParaRPr lang="sk-SK" sz="1801" dirty="0"/>
          </a:p>
        </p:txBody>
      </p:sp>
      <p:pic>
        <p:nvPicPr>
          <p:cNvPr id="4" name="Obrázok 3" descr="První &lt;strong&gt;smajlík&lt;/strong&gt; oslavil 30. narozeniny"/>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1974" y="1920425"/>
            <a:ext cx="289179" cy="289179"/>
          </a:xfrm>
          <a:prstGeom prst="rect">
            <a:avLst/>
          </a:prstGeom>
        </p:spPr>
      </p:pic>
      <p:pic>
        <p:nvPicPr>
          <p:cNvPr id="5" name="Obrázok 4"/>
          <p:cNvPicPr>
            <a:picLocks noChangeAspect="1"/>
          </p:cNvPicPr>
          <p:nvPr/>
        </p:nvPicPr>
        <p:blipFill rotWithShape="1">
          <a:blip r:embed="rId6"/>
          <a:srcRect l="22222" t="3281" r="555" b="2031"/>
          <a:stretch/>
        </p:blipFill>
        <p:spPr>
          <a:xfrm>
            <a:off x="7886938" y="3722572"/>
            <a:ext cx="1892332" cy="3007032"/>
          </a:xfrm>
          <a:prstGeom prst="rect">
            <a:avLst/>
          </a:prstGeom>
        </p:spPr>
      </p:pic>
      <p:pic>
        <p:nvPicPr>
          <p:cNvPr id="6" name="Obrázok 5" descr="&lt;strong&gt;Srdce&lt;/strong&gt; Snehové Vločky Vianoce · Obrázok zdarma na Pixabay"/>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156705" y="3783685"/>
            <a:ext cx="451104" cy="451104"/>
          </a:xfrm>
          <a:prstGeom prst="rect">
            <a:avLst/>
          </a:prstGeom>
        </p:spPr>
      </p:pic>
    </p:spTree>
    <p:extLst>
      <p:ext uri="{BB962C8B-B14F-4D97-AF65-F5344CB8AC3E}">
        <p14:creationId xmlns:p14="http://schemas.microsoft.com/office/powerpoint/2010/main" val="26544379"/>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balíka Office">
  <a:themeElements>
    <a:clrScheme name="Motív balíka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ív balíka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balíka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911</TotalTime>
  <Words>2402</Words>
  <Application>Microsoft Office PowerPoint</Application>
  <PresentationFormat>A4 (210 x 297 mm)</PresentationFormat>
  <Paragraphs>332</Paragraphs>
  <Slides>8</Slides>
  <Notes>0</Notes>
  <HiddenSlides>0</HiddenSlides>
  <MMClips>0</MMClips>
  <ScaleCrop>false</ScaleCrop>
  <HeadingPairs>
    <vt:vector size="6" baseType="variant">
      <vt:variant>
        <vt:lpstr>Použité písma</vt:lpstr>
      </vt:variant>
      <vt:variant>
        <vt:i4>12</vt:i4>
      </vt:variant>
      <vt:variant>
        <vt:lpstr>Motív</vt:lpstr>
      </vt:variant>
      <vt:variant>
        <vt:i4>1</vt:i4>
      </vt:variant>
      <vt:variant>
        <vt:lpstr>Nadpisy snímok</vt:lpstr>
      </vt:variant>
      <vt:variant>
        <vt:i4>8</vt:i4>
      </vt:variant>
    </vt:vector>
  </HeadingPairs>
  <TitlesOfParts>
    <vt:vector size="21" baseType="lpstr">
      <vt:lpstr>-apple-system</vt:lpstr>
      <vt:lpstr>Arial</vt:lpstr>
      <vt:lpstr>Arial Narrow</vt:lpstr>
      <vt:lpstr>Arial Nova Cond</vt:lpstr>
      <vt:lpstr>Arial Nova Cond Light</vt:lpstr>
      <vt:lpstr>Arimo</vt:lpstr>
      <vt:lpstr>Calibri</vt:lpstr>
      <vt:lpstr>Calibri Light</vt:lpstr>
      <vt:lpstr>Lucida Calligraphy</vt:lpstr>
      <vt:lpstr>Merriweather</vt:lpstr>
      <vt:lpstr>Tahoma</vt:lpstr>
      <vt:lpstr>Times New Roman</vt:lpstr>
      <vt:lpstr>Motív balíka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Hrisenkova</dc:creator>
  <cp:lastModifiedBy>Hrisenkova</cp:lastModifiedBy>
  <cp:revision>117</cp:revision>
  <dcterms:created xsi:type="dcterms:W3CDTF">2022-11-20T12:06:22Z</dcterms:created>
  <dcterms:modified xsi:type="dcterms:W3CDTF">2022-12-12T11:23:06Z</dcterms:modified>
</cp:coreProperties>
</file>